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4"/>
  </p:notesMasterIdLst>
  <p:sldIdLst>
    <p:sldId id="256" r:id="rId2"/>
    <p:sldId id="332" r:id="rId3"/>
    <p:sldId id="353" r:id="rId4"/>
    <p:sldId id="357" r:id="rId5"/>
    <p:sldId id="345" r:id="rId6"/>
    <p:sldId id="361" r:id="rId7"/>
    <p:sldId id="363" r:id="rId8"/>
    <p:sldId id="356" r:id="rId9"/>
    <p:sldId id="355" r:id="rId10"/>
    <p:sldId id="354" r:id="rId11"/>
    <p:sldId id="312" r:id="rId12"/>
    <p:sldId id="324" r:id="rId13"/>
    <p:sldId id="362" r:id="rId14"/>
    <p:sldId id="289" r:id="rId15"/>
    <p:sldId id="364" r:id="rId16"/>
    <p:sldId id="339" r:id="rId17"/>
    <p:sldId id="366" r:id="rId18"/>
    <p:sldId id="365" r:id="rId19"/>
    <p:sldId id="359" r:id="rId20"/>
    <p:sldId id="358" r:id="rId21"/>
    <p:sldId id="350" r:id="rId22"/>
    <p:sldId id="323" r:id="rId23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1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1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E83ECCE5-8D48-4B23-8050-A19EBF76083E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6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16870ABE-0779-46DC-8493-A2EFF08E0D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5645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4515B-66F3-545C-B577-75B17A507C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6C0B4D1-13B9-ABF3-D4D6-B3DD1F4F20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CE04B-4884-4B3F-E6CF-AEBDA2DB7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91FA1A-7EF8-4503-896F-17266BDC4366}" type="datetime1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C73AE4-5C12-4E61-45B4-D87A73C793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134557-AB41-7E1A-EE81-C2561FC6F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C465A-5BBC-4AAF-BE98-013004DCE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64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10155-454B-809F-3E12-47A12B0BB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72E721-0640-FF68-24DF-D73F19E5D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8352E1-4E63-3598-E19B-65893F4A9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C10F66-F50B-45CD-9C18-806E77CD5D42}" type="datetime1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D2B7B-1247-1112-7DF5-1E25A7524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B47059-0E40-E8F4-52D2-3A9938369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C465A-5BBC-4AAF-BE98-013004DCE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926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D44C-0BC1-F645-BEA5-1350FC1FC1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279274-B7E6-7EF1-6FDF-19946FB8A6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01A579-5655-59CE-6712-E80D2CA6A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4B10C-44E3-4298-BB34-F8B9485E412C}" type="datetime1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8BAD0C-9888-1CD2-F1AF-BAD0BAB90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6B6B84-5ED1-7C95-B675-7A339E6812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C465A-5BBC-4AAF-BE98-013004DCE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891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82B96-855F-70A6-4722-C0FE2DEEB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5AF647-CCB3-A04A-8344-9B12914B0F4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A159FFF-53A0-2F3A-14D5-B56EACC62D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BA1C7A-306F-BCAE-C6FB-68B5BFC61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097ECE-D2E6-4448-9B77-EF5B6DF7560C}" type="datetime1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1C87549-2BA4-E521-500E-B315617FBB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C06E8C-3E52-201B-EA2E-030BA7089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C465A-5BBC-4AAF-BE98-013004DCE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712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382B3-E6FE-FF41-D2B2-318973B2A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8BDBBD-FF7C-E3F7-D8E0-0483834CAF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45F59C-C57A-86D8-C573-B4539CFBE7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FE79D6-64DE-883D-2B5C-9265E0CE37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2000FD-F314-B8E6-40D4-D8620F445A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282D465-BD53-4A59-9C33-7569352CB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0EA95B-2A87-4EBC-B947-8E94A0F69440}" type="datetime1">
              <a:rPr lang="en-US" smtClean="0"/>
              <a:t>8/24/2026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A8BD325-E506-A5A6-97B2-0D94EEC8F0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BD74B2-5C23-36A5-F271-38D50F280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C465A-5BBC-4AAF-BE98-013004DCE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09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505FF-7F2D-5648-E150-B35107A141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A57D6C3-C2B5-8653-352E-55B4BC52B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8AA13-6B71-4434-A6A1-A42ED635A5C6}" type="datetime1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8049BD2-E5AF-6920-9A4B-D09A5775CA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12A0E8-6FF5-0300-C018-0F12D045C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C465A-5BBC-4AAF-BE98-013004DCE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5815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4FDA2A-D51A-994B-E3B2-DA19275A3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CEB6BB-3327-4CE8-AC22-CF9A8DEE809B}" type="datetime1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12015E-1FCC-9478-2CE0-83D3EB3E9F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07B4D35-EB31-DF27-C8F7-C2252025F3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C465A-5BBC-4AAF-BE98-013004DCE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20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1A40C-0822-E1C5-DCA6-D1E02C38E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1B6EF8-4DCE-0E68-E083-D16701500F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183A31-3561-DCFE-8F9F-30F7C062F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CF9BFB-BEC0-FA2A-C509-DEF158E31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AE332-B0F6-4A78-AE21-847CDF0DA3D0}" type="datetime1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7FCA17-BC1C-A6F2-E6FB-B7D5FFA41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8173A0-A817-28D1-F76B-43CA762C6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C465A-5BBC-4AAF-BE98-013004DCE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7608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042A0-284B-192F-FA23-F1B1841FA7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56E34A7-6E11-087E-5BAA-33F053E2A0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C91E67-2ECC-F760-2C4A-D8297315B5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3B555F-5B82-764E-2797-664246BB8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942A1-CF9C-46FC-A546-3816852A573F}" type="datetime1">
              <a:rPr lang="en-US" smtClean="0"/>
              <a:t>8/24/2026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054DA4-DE7D-DA40-9156-74D2CB79B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C9CDEA-5FEA-7024-3C99-4729DC3C5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C465A-5BBC-4AAF-BE98-013004DCE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4595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7CAC8-3AA6-7A30-AA96-C702B72BB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C33FBE7-B48A-EF9F-6566-42CD4F2F3A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27A903-C659-2232-2C91-867440922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58AAC-7ACC-4A2B-902F-E7B198E50EA8}" type="datetime1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64C748-1144-9DA2-A39F-6EDE1D735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CE50C-02F0-2723-D31C-6139715D24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C465A-5BBC-4AAF-BE98-013004DCE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2513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E6394F-FA53-213D-BB22-25DC6C433C2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2623E3-01DD-9E3C-0718-5EEE8D6D5D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3A43A7-6F2C-3FB8-5204-9F9D4835E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989B0-A82A-4328-B63E-324344AEBB72}" type="datetime1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9D4001-B329-A7E2-95E3-70AFDAAD5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D543CE-A920-EC63-50E6-28B198BD53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FC465A-5BBC-4AAF-BE98-013004DCE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6098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62DC6A3-C831-CE55-425F-FFEA6BD60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0EED59-7EFB-8726-2BEF-613198BA11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B8ADE8-D47F-09CF-3F62-9358D763F2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3BEB60-6B15-4D3C-8931-47C9F744DCE6}" type="datetime1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550FE-CB5E-7960-E954-88C238EEAA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Copyright 2026 Noji Ratzlaff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9E96A7-897E-581B-C39A-73C79B341C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FC465A-5BBC-4AAF-BE98-013004DCEB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3679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31A324-F354-30EB-480A-FF4130D60C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3103273"/>
          </a:xfrm>
        </p:spPr>
        <p:txBody>
          <a:bodyPr>
            <a:normAutofit/>
          </a:bodyPr>
          <a:lstStyle/>
          <a:p>
            <a:r>
              <a:rPr lang="en-US" b="1" dirty="0"/>
              <a:t>Family Preparedness</a:t>
            </a:r>
            <a:br>
              <a:rPr lang="en-US" b="1" dirty="0"/>
            </a:br>
            <a:r>
              <a:rPr lang="en-US" b="1" dirty="0"/>
              <a:t>and</a:t>
            </a:r>
            <a:br>
              <a:rPr lang="en-US" b="1" dirty="0"/>
            </a:br>
            <a:r>
              <a:rPr lang="en-US" b="1" dirty="0"/>
              <a:t>Self-reliance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D7FC3A-C9D2-C32A-568A-37017AAC69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05601"/>
            <a:ext cx="9144000" cy="1655762"/>
          </a:xfrm>
        </p:spPr>
        <p:txBody>
          <a:bodyPr>
            <a:normAutofit/>
          </a:bodyPr>
          <a:lstStyle/>
          <a:p>
            <a:r>
              <a:rPr lang="en-US" sz="4000" dirty="0"/>
              <a:t>30 August 2026</a:t>
            </a:r>
          </a:p>
        </p:txBody>
      </p:sp>
    </p:spTree>
    <p:extLst>
      <p:ext uri="{BB962C8B-B14F-4D97-AF65-F5344CB8AC3E}">
        <p14:creationId xmlns:p14="http://schemas.microsoft.com/office/powerpoint/2010/main" val="17351043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2F0BF-DFF0-76F9-0AE8-969A178EF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858" y="365126"/>
            <a:ext cx="8375176" cy="1325563"/>
          </a:xfrm>
        </p:spPr>
        <p:txBody>
          <a:bodyPr>
            <a:noAutofit/>
          </a:bodyPr>
          <a:lstStyle/>
          <a:p>
            <a:pPr algn="ctr"/>
            <a:r>
              <a:rPr lang="en-US" sz="5600" b="1" dirty="0"/>
              <a:t>Family Preparedness</a:t>
            </a:r>
            <a:br>
              <a:rPr lang="en-US" sz="5600" b="1" dirty="0"/>
            </a:br>
            <a:r>
              <a:rPr lang="en-US" b="1" i="1" dirty="0"/>
              <a:t>because it’s based on family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FA5A9-1CE9-965D-6406-2766AFDC1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81" y="1690688"/>
            <a:ext cx="8225053" cy="4802185"/>
          </a:xfrm>
        </p:spPr>
        <p:txBody>
          <a:bodyPr>
            <a:normAutofit/>
          </a:bodyPr>
          <a:lstStyle/>
          <a:p>
            <a:r>
              <a:rPr lang="en-US" sz="4800" dirty="0"/>
              <a:t>Personal family</a:t>
            </a:r>
          </a:p>
          <a:p>
            <a:r>
              <a:rPr lang="en-US" sz="4800" dirty="0"/>
              <a:t>Neighborhood family</a:t>
            </a:r>
          </a:p>
          <a:p>
            <a:r>
              <a:rPr lang="en-US" sz="4800" dirty="0"/>
              <a:t>Ward family</a:t>
            </a:r>
          </a:p>
          <a:p>
            <a:r>
              <a:rPr lang="en-US" sz="4800" dirty="0"/>
              <a:t>Extended or remote family</a:t>
            </a:r>
          </a:p>
          <a:p>
            <a:r>
              <a:rPr lang="en-US" sz="4800" dirty="0"/>
              <a:t>Assigned family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6936D3-2963-A2BA-B975-A64A47F9D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C0C389-8017-9133-6DD5-8BE24AB9B0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3343" y="1027907"/>
            <a:ext cx="4114800" cy="516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29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2F0BF-DFF0-76F9-0AE8-969A178EF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98624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/>
              <a:t>Our purpose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FA5A9-1CE9-965D-6406-2766AFDC1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517" y="1690688"/>
            <a:ext cx="7233921" cy="4665662"/>
          </a:xfrm>
        </p:spPr>
        <p:txBody>
          <a:bodyPr>
            <a:normAutofit fontScale="92500" lnSpcReduction="10000"/>
          </a:bodyPr>
          <a:lstStyle/>
          <a:p>
            <a:pPr marL="466725" indent="-466725">
              <a:buNone/>
            </a:pPr>
            <a:r>
              <a:rPr lang="en-US" sz="4800" dirty="0"/>
              <a:t>Raise awareness</a:t>
            </a:r>
          </a:p>
          <a:p>
            <a:pPr marL="466725" indent="-466725">
              <a:buNone/>
            </a:pPr>
            <a:r>
              <a:rPr lang="en-US" sz="4800" dirty="0"/>
              <a:t>Invite all to be prepared</a:t>
            </a:r>
          </a:p>
          <a:p>
            <a:pPr marL="466725" indent="-466725">
              <a:buNone/>
            </a:pPr>
            <a:r>
              <a:rPr lang="en-US" sz="4800" dirty="0"/>
              <a:t>Prepared for what?</a:t>
            </a:r>
          </a:p>
          <a:p>
            <a:r>
              <a:rPr lang="en-US" sz="4300" dirty="0"/>
              <a:t>small inconveniences</a:t>
            </a:r>
          </a:p>
          <a:p>
            <a:r>
              <a:rPr lang="en-US" sz="4300" dirty="0"/>
              <a:t>injuries and medical incidents</a:t>
            </a:r>
          </a:p>
          <a:p>
            <a:r>
              <a:rPr lang="en-US" sz="4300" dirty="0"/>
              <a:t>large financial events</a:t>
            </a:r>
          </a:p>
          <a:p>
            <a:r>
              <a:rPr lang="en-US" sz="4300" dirty="0"/>
              <a:t>disaster or major loss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6936D3-2963-A2BA-B975-A64A47F9D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5FD7914-7D43-5AAB-37DA-722A9E5357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934" y="1690688"/>
            <a:ext cx="4462549" cy="4183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405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2F0BF-DFF0-76F9-0AE8-969A178EF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98624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/>
              <a:t>Prepared in what ways?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FA5A9-1CE9-965D-6406-2766AFDC1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515" y="1690688"/>
            <a:ext cx="9562740" cy="4665662"/>
          </a:xfrm>
        </p:spPr>
        <p:txBody>
          <a:bodyPr>
            <a:normAutofit fontScale="85000" lnSpcReduction="10000"/>
          </a:bodyPr>
          <a:lstStyle/>
          <a:p>
            <a:pPr marL="466725" indent="-466725">
              <a:buNone/>
            </a:pPr>
            <a:r>
              <a:rPr lang="en-US" sz="4800" dirty="0"/>
              <a:t>Spiritually and temporally</a:t>
            </a:r>
          </a:p>
          <a:p>
            <a:pPr marL="466725" indent="-466725">
              <a:buNone/>
            </a:pPr>
            <a:r>
              <a:rPr lang="en-US" sz="4800" dirty="0"/>
              <a:t>But all preparedness is spiritual (D&amp;C 29:34)</a:t>
            </a:r>
          </a:p>
          <a:p>
            <a:pPr marL="466725" indent="-466725">
              <a:buNone/>
            </a:pPr>
            <a:r>
              <a:rPr lang="en-US" sz="4800" b="1" i="1" dirty="0"/>
              <a:t>Involve the Lord</a:t>
            </a:r>
            <a:r>
              <a:rPr lang="en-US" sz="4800" dirty="0"/>
              <a:t> from the start (Alma 37:37)</a:t>
            </a:r>
          </a:p>
          <a:p>
            <a:pPr marL="466725" indent="-466725">
              <a:buNone/>
            </a:pPr>
            <a:r>
              <a:rPr lang="en-US" sz="4800" dirty="0"/>
              <a:t>Seek ye first the Kingdom of God</a:t>
            </a:r>
          </a:p>
          <a:p>
            <a:pPr marL="466725" indent="-466725">
              <a:buNone/>
            </a:pPr>
            <a:r>
              <a:rPr lang="en-US" sz="4800" dirty="0"/>
              <a:t>It’s a </a:t>
            </a:r>
            <a:r>
              <a:rPr lang="en-US" sz="4800" b="1" i="1" dirty="0"/>
              <a:t>process</a:t>
            </a:r>
            <a:r>
              <a:rPr lang="en-US" sz="4800" dirty="0"/>
              <a:t>, not an event</a:t>
            </a:r>
          </a:p>
          <a:p>
            <a:pPr marL="466725" indent="-466725">
              <a:buNone/>
            </a:pPr>
            <a:r>
              <a:rPr lang="en-US" sz="4800" dirty="0"/>
              <a:t>Whether or not it’s an </a:t>
            </a:r>
            <a:r>
              <a:rPr lang="en-US" sz="4800" b="1" i="1" dirty="0"/>
              <a:t>emergency</a:t>
            </a:r>
          </a:p>
          <a:p>
            <a:pPr marL="466725" indent="-466725">
              <a:buNone/>
            </a:pPr>
            <a:r>
              <a:rPr lang="en-US" sz="4800" dirty="0"/>
              <a:t>Not my intention to cover all </a:t>
            </a:r>
            <a:r>
              <a:rPr lang="en-US" sz="4800" b="1" i="1" dirty="0"/>
              <a:t>what-ifs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6936D3-2963-A2BA-B975-A64A47F9D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B3DA07-36FE-FD57-B1D9-913EB5B99B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0182" y="3560618"/>
            <a:ext cx="3354692" cy="1884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019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2F0BF-DFF0-76F9-0AE8-969A178EF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104" y="320675"/>
            <a:ext cx="11411266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/>
              <a:t>Spiritual preparedness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FA5A9-1CE9-965D-6406-2766AFDC1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01255"/>
            <a:ext cx="10813473" cy="4855096"/>
          </a:xfrm>
        </p:spPr>
        <p:txBody>
          <a:bodyPr>
            <a:normAutofit fontScale="92500" lnSpcReduction="10000"/>
          </a:bodyPr>
          <a:lstStyle/>
          <a:p>
            <a:pPr marL="466725" indent="-466725">
              <a:buNone/>
            </a:pPr>
            <a:r>
              <a:rPr lang="en-US" sz="4800" dirty="0"/>
              <a:t>Personal habits</a:t>
            </a:r>
          </a:p>
          <a:p>
            <a:r>
              <a:rPr lang="en-US" sz="4800" dirty="0"/>
              <a:t>prayer</a:t>
            </a:r>
          </a:p>
          <a:p>
            <a:r>
              <a:rPr lang="en-US" sz="4800" dirty="0"/>
              <a:t>scriptures</a:t>
            </a:r>
          </a:p>
          <a:p>
            <a:r>
              <a:rPr lang="en-US" sz="4800" dirty="0"/>
              <a:t>living the Gospel</a:t>
            </a:r>
          </a:p>
          <a:p>
            <a:pPr marL="466725" indent="-466725">
              <a:buNone/>
            </a:pPr>
            <a:r>
              <a:rPr lang="en-US" sz="4800" dirty="0"/>
              <a:t>Weekly church attendance</a:t>
            </a:r>
          </a:p>
          <a:p>
            <a:pPr marL="466725" indent="-466725">
              <a:buNone/>
            </a:pPr>
            <a:r>
              <a:rPr lang="en-US" sz="4800" dirty="0"/>
              <a:t>Non-temple ordinances</a:t>
            </a:r>
          </a:p>
          <a:p>
            <a:pPr marL="466725" indent="-466725">
              <a:buNone/>
            </a:pPr>
            <a:r>
              <a:rPr lang="en-US" sz="4800" dirty="0"/>
              <a:t>Temple ordinances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94EBB5-7536-2013-82B1-6E64019AA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301450F-5158-FABC-CFE2-08C6A5757A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8120" y="2260600"/>
            <a:ext cx="4286250" cy="309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898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F88EE-B5F0-7498-C50E-69925951C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1626E-0AD3-69D2-8C52-D7252C8DDB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44284" cy="1096963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May 2004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570D7-B560-5B30-98D6-EE59E68266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921" y="1818381"/>
            <a:ext cx="7027357" cy="4096882"/>
          </a:xfrm>
        </p:spPr>
        <p:txBody>
          <a:bodyPr>
            <a:normAutofit fontScale="92500" lnSpcReduction="20000"/>
          </a:bodyPr>
          <a:lstStyle/>
          <a:p>
            <a:pPr marL="466725" indent="-466725">
              <a:buNone/>
            </a:pPr>
            <a:r>
              <a:rPr lang="en-US" sz="4800" i="1" dirty="0"/>
              <a:t>A 72-hour kit of temporal supplies may prove valuable for earthly challenges, but…a 24-hour kit of spiritual preparation is of greater and more enduring value.</a:t>
            </a:r>
          </a:p>
          <a:p>
            <a:pPr marL="466725" indent="-466725">
              <a:buNone/>
            </a:pPr>
            <a:r>
              <a:rPr lang="en-US" sz="4800" dirty="0"/>
              <a:t>– Elder Dallin H. Oaks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A59777-D545-2544-765D-4C76D5302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0E20485-A0EE-F628-AE1A-BFE716A22F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278" y="1605895"/>
            <a:ext cx="4114800" cy="452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07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1EE24-16DF-CF7A-D4BA-1A9932C5A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A638B2-264C-0654-64E0-1C2ABC14F4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44284" cy="1096963"/>
          </a:xfrm>
        </p:spPr>
        <p:txBody>
          <a:bodyPr>
            <a:normAutofit/>
          </a:bodyPr>
          <a:lstStyle/>
          <a:p>
            <a:pPr algn="ctr"/>
            <a:r>
              <a:rPr lang="en-US" sz="5400" b="1" dirty="0"/>
              <a:t>November 1995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4C5B85-B9C3-D7C9-606C-6A98A3CBD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921" y="1818381"/>
            <a:ext cx="6775765" cy="4096882"/>
          </a:xfrm>
        </p:spPr>
        <p:txBody>
          <a:bodyPr>
            <a:normAutofit lnSpcReduction="10000"/>
          </a:bodyPr>
          <a:lstStyle/>
          <a:p>
            <a:pPr marL="466725" indent="-466725">
              <a:buNone/>
            </a:pPr>
            <a:r>
              <a:rPr lang="en-US" sz="4800" i="1" dirty="0"/>
              <a:t>The need for preparation is abundantly clear. The great blessing of being prepared gives us freedom from fear.</a:t>
            </a:r>
          </a:p>
          <a:p>
            <a:pPr marL="466725" indent="-466725">
              <a:buNone/>
            </a:pPr>
            <a:r>
              <a:rPr lang="en-US" sz="4800" dirty="0"/>
              <a:t>– Elder L. Tom Perry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F4A94F-D250-4BD4-D8B8-F142EB125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1419E24-C392-9B7A-9656-64EEEE018C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76" r="8928"/>
          <a:stretch>
            <a:fillRect/>
          </a:stretch>
        </p:blipFill>
        <p:spPr>
          <a:xfrm>
            <a:off x="7300687" y="1818381"/>
            <a:ext cx="4381798" cy="3619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8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2F0BF-DFF0-76F9-0AE8-969A178EF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98624" cy="1115332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/>
              <a:t>Temporal preparedness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FA5A9-1CE9-965D-6406-2766AFDC1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516" y="1480458"/>
            <a:ext cx="11169865" cy="4875892"/>
          </a:xfrm>
        </p:spPr>
        <p:txBody>
          <a:bodyPr numCol="2">
            <a:normAutofit fontScale="70000" lnSpcReduction="20000"/>
          </a:bodyPr>
          <a:lstStyle/>
          <a:p>
            <a:pPr marL="466725" indent="-466725">
              <a:buNone/>
            </a:pPr>
            <a:r>
              <a:rPr lang="en-US" sz="4800" b="1" dirty="0"/>
              <a:t>Physical</a:t>
            </a:r>
          </a:p>
          <a:p>
            <a:r>
              <a:rPr lang="en-US" sz="4800" dirty="0"/>
              <a:t>medical</a:t>
            </a:r>
          </a:p>
          <a:p>
            <a:r>
              <a:rPr lang="en-US" sz="4800" dirty="0"/>
              <a:t>disability</a:t>
            </a:r>
          </a:p>
          <a:p>
            <a:r>
              <a:rPr lang="en-US" sz="4800" dirty="0"/>
              <a:t>transportation</a:t>
            </a:r>
          </a:p>
          <a:p>
            <a:pPr marL="466725" indent="-466725">
              <a:buNone/>
            </a:pPr>
            <a:r>
              <a:rPr lang="en-US" sz="4800" b="1" dirty="0"/>
              <a:t>Emotional</a:t>
            </a:r>
          </a:p>
          <a:p>
            <a:r>
              <a:rPr lang="en-US" sz="4800" dirty="0"/>
              <a:t>mental, trauma</a:t>
            </a:r>
          </a:p>
          <a:p>
            <a:pPr marL="466725" indent="-466725">
              <a:buNone/>
            </a:pPr>
            <a:r>
              <a:rPr lang="en-US" sz="4800" b="1" dirty="0"/>
              <a:t>Educational</a:t>
            </a:r>
          </a:p>
          <a:p>
            <a:r>
              <a:rPr lang="en-US" sz="4800" dirty="0"/>
              <a:t>formal (GDE, college)</a:t>
            </a:r>
          </a:p>
          <a:p>
            <a:r>
              <a:rPr lang="en-US" sz="4800" dirty="0"/>
              <a:t>skills (trade, training)</a:t>
            </a:r>
          </a:p>
          <a:p>
            <a:pPr marL="466725" indent="-466725">
              <a:buNone/>
            </a:pPr>
            <a:r>
              <a:rPr lang="en-US" sz="4800" b="1" dirty="0"/>
              <a:t>Financial</a:t>
            </a:r>
          </a:p>
          <a:p>
            <a:pPr marL="466725" indent="-466725">
              <a:buNone/>
            </a:pPr>
            <a:r>
              <a:rPr lang="en-US" sz="4800" b="1" dirty="0"/>
              <a:t>Vocational</a:t>
            </a:r>
            <a:r>
              <a:rPr lang="en-US" sz="4800" dirty="0"/>
              <a:t> (job, extension)</a:t>
            </a:r>
          </a:p>
          <a:p>
            <a:pPr marL="466725" indent="-466725">
              <a:buNone/>
            </a:pPr>
            <a:r>
              <a:rPr lang="en-US" sz="4800" b="1" dirty="0"/>
              <a:t>Disaster</a:t>
            </a:r>
          </a:p>
          <a:p>
            <a:r>
              <a:rPr lang="en-US" sz="4800" dirty="0"/>
              <a:t>power / electricity / gas / fuel</a:t>
            </a:r>
          </a:p>
          <a:p>
            <a:r>
              <a:rPr lang="en-US" sz="4800" dirty="0"/>
              <a:t>housing / shelter / safety</a:t>
            </a:r>
          </a:p>
          <a:p>
            <a:r>
              <a:rPr lang="en-US" sz="4800" dirty="0"/>
              <a:t>food and water</a:t>
            </a:r>
          </a:p>
          <a:p>
            <a:r>
              <a:rPr lang="en-US" sz="4800" dirty="0"/>
              <a:t>heating / cooling</a:t>
            </a:r>
          </a:p>
          <a:p>
            <a:r>
              <a:rPr lang="en-US" sz="4800" dirty="0"/>
              <a:t>clothing</a:t>
            </a:r>
          </a:p>
          <a:p>
            <a:r>
              <a:rPr lang="en-US" sz="4800" dirty="0"/>
              <a:t>communication</a:t>
            </a:r>
          </a:p>
          <a:p>
            <a:r>
              <a:rPr lang="en-US" sz="4800" dirty="0"/>
              <a:t>special needs / pets</a:t>
            </a:r>
          </a:p>
          <a:p>
            <a:r>
              <a:rPr lang="en-US" sz="4800" dirty="0"/>
              <a:t>waste / sewage / garbage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6936D3-2963-A2BA-B975-A64A47F9D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</p:spTree>
    <p:extLst>
      <p:ext uri="{BB962C8B-B14F-4D97-AF65-F5344CB8AC3E}">
        <p14:creationId xmlns:p14="http://schemas.microsoft.com/office/powerpoint/2010/main" val="3776504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2F0BF-DFF0-76F9-0AE8-969A178EF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98624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/>
              <a:t>Self-reliance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FA5A9-1CE9-965D-6406-2766AFDC1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516" y="1690688"/>
            <a:ext cx="11114448" cy="4665662"/>
          </a:xfrm>
        </p:spPr>
        <p:txBody>
          <a:bodyPr>
            <a:normAutofit fontScale="92500" lnSpcReduction="10000"/>
          </a:bodyPr>
          <a:lstStyle/>
          <a:p>
            <a:pPr marL="466725" indent="-466725">
              <a:buNone/>
            </a:pPr>
            <a:r>
              <a:rPr lang="en-US" sz="4800" b="1" i="1" dirty="0"/>
              <a:t>As much as possible, we must take responsibility for our own well-being</a:t>
            </a:r>
          </a:p>
          <a:p>
            <a:r>
              <a:rPr lang="en-US" sz="4800" dirty="0"/>
              <a:t>Financial security, budgeting</a:t>
            </a:r>
          </a:p>
          <a:p>
            <a:r>
              <a:rPr lang="en-US" sz="4800" dirty="0"/>
              <a:t>Educational goals, literacy</a:t>
            </a:r>
          </a:p>
          <a:p>
            <a:r>
              <a:rPr lang="en-US" sz="4800" dirty="0"/>
              <a:t>Vocational stability, work</a:t>
            </a:r>
          </a:p>
          <a:p>
            <a:r>
              <a:rPr lang="en-US" sz="4800" dirty="0"/>
              <a:t>Physical health</a:t>
            </a:r>
          </a:p>
          <a:p>
            <a:r>
              <a:rPr lang="en-US" sz="4800" dirty="0"/>
              <a:t>Emotional resiliency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6936D3-2963-A2BA-B975-A64A47F9D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</p:spTree>
    <p:extLst>
      <p:ext uri="{BB962C8B-B14F-4D97-AF65-F5344CB8AC3E}">
        <p14:creationId xmlns:p14="http://schemas.microsoft.com/office/powerpoint/2010/main" val="15403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2F0BF-DFF0-76F9-0AE8-969A178EF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98624" cy="1325563"/>
          </a:xfrm>
        </p:spPr>
        <p:txBody>
          <a:bodyPr>
            <a:normAutofit/>
          </a:bodyPr>
          <a:lstStyle/>
          <a:p>
            <a:pPr algn="ctr"/>
            <a:r>
              <a:rPr lang="en-US" sz="5800" b="1" dirty="0"/>
              <a:t>Self-sufficiency implies self-reliance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FA5A9-1CE9-965D-6406-2766AFDC1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516" y="1690688"/>
            <a:ext cx="11225283" cy="4665662"/>
          </a:xfrm>
        </p:spPr>
        <p:txBody>
          <a:bodyPr>
            <a:normAutofit/>
          </a:bodyPr>
          <a:lstStyle/>
          <a:p>
            <a:pPr marL="466725" indent="-466725">
              <a:buNone/>
            </a:pPr>
            <a:r>
              <a:rPr lang="en-US" sz="4800" dirty="0"/>
              <a:t>Don’t be completely dependent on others, if possible</a:t>
            </a:r>
          </a:p>
          <a:p>
            <a:pPr marL="466725" indent="-466725">
              <a:buNone/>
            </a:pPr>
            <a:r>
              <a:rPr lang="en-US" sz="4800" dirty="0"/>
              <a:t>It’s ok to be partially dependent on others; that’s what makes a community</a:t>
            </a:r>
          </a:p>
          <a:p>
            <a:pPr marL="466725" indent="-466725">
              <a:buNone/>
            </a:pPr>
            <a:r>
              <a:rPr lang="en-US" sz="4800" dirty="0"/>
              <a:t>Even when you’re on your own, you’re not alone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6936D3-2963-A2BA-B975-A64A47F9D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</p:spTree>
    <p:extLst>
      <p:ext uri="{BB962C8B-B14F-4D97-AF65-F5344CB8AC3E}">
        <p14:creationId xmlns:p14="http://schemas.microsoft.com/office/powerpoint/2010/main" val="3829635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2F0BF-DFF0-76F9-0AE8-969A178EF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104" y="320675"/>
            <a:ext cx="11411266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/>
              <a:t>Prepare reasonably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FA5A9-1CE9-965D-6406-2766AFDC1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275" y="1646237"/>
            <a:ext cx="10901252" cy="4891087"/>
          </a:xfrm>
        </p:spPr>
        <p:txBody>
          <a:bodyPr>
            <a:normAutofit fontScale="70000" lnSpcReduction="20000"/>
          </a:bodyPr>
          <a:lstStyle/>
          <a:p>
            <a:pPr marL="466725" indent="-466725">
              <a:buNone/>
            </a:pPr>
            <a:r>
              <a:rPr lang="en-US" sz="4800" b="1" dirty="0"/>
              <a:t>Start small</a:t>
            </a:r>
            <a:r>
              <a:rPr lang="en-US" sz="4800" dirty="0"/>
              <a:t>, don’t over-spend; something’s better than nothing</a:t>
            </a:r>
          </a:p>
          <a:p>
            <a:pPr marL="466725" indent="-466725">
              <a:buNone/>
            </a:pPr>
            <a:r>
              <a:rPr lang="en-US" sz="4800" dirty="0"/>
              <a:t>Make a </a:t>
            </a:r>
            <a:r>
              <a:rPr lang="en-US" sz="4800" b="1" dirty="0"/>
              <a:t>72-hour kit</a:t>
            </a:r>
          </a:p>
          <a:p>
            <a:pPr marL="466725" indent="-466725">
              <a:buNone/>
            </a:pPr>
            <a:r>
              <a:rPr lang="en-US" sz="4800" dirty="0"/>
              <a:t>Do or </a:t>
            </a:r>
            <a:r>
              <a:rPr lang="en-US" sz="4800" b="1" dirty="0"/>
              <a:t>collect more</a:t>
            </a:r>
            <a:r>
              <a:rPr lang="en-US" sz="4800" dirty="0"/>
              <a:t> as time and resources become available</a:t>
            </a:r>
          </a:p>
          <a:p>
            <a:pPr marL="466725" indent="-466725">
              <a:buNone/>
            </a:pPr>
            <a:r>
              <a:rPr lang="en-US" sz="4800" dirty="0"/>
              <a:t>Learn a </a:t>
            </a:r>
            <a:r>
              <a:rPr lang="en-US" sz="4800" b="1" dirty="0"/>
              <a:t>survival skill</a:t>
            </a:r>
          </a:p>
          <a:p>
            <a:r>
              <a:rPr lang="en-US" sz="4800" dirty="0"/>
              <a:t>Food gardening, canning, storing, preparation</a:t>
            </a:r>
          </a:p>
          <a:p>
            <a:r>
              <a:rPr lang="en-US" sz="4800" dirty="0"/>
              <a:t>First aid, ABCs</a:t>
            </a:r>
          </a:p>
          <a:p>
            <a:r>
              <a:rPr lang="en-US" sz="4800" dirty="0"/>
              <a:t>Handyman (electrical, plumbing, damage, fire, gas, flood)</a:t>
            </a:r>
          </a:p>
          <a:p>
            <a:r>
              <a:rPr lang="en-US" sz="4800" dirty="0"/>
              <a:t>Water collection, purification, storage</a:t>
            </a:r>
          </a:p>
          <a:p>
            <a:pPr marL="466725" indent="-466725">
              <a:buNone/>
            </a:pPr>
            <a:r>
              <a:rPr lang="en-US" sz="4800" dirty="0"/>
              <a:t>Do not attempt to attain </a:t>
            </a:r>
            <a:r>
              <a:rPr lang="en-US" sz="4800" b="1" dirty="0"/>
              <a:t>preparedness perfection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94EBB5-7536-2013-82B1-6E64019AA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</p:spTree>
    <p:extLst>
      <p:ext uri="{BB962C8B-B14F-4D97-AF65-F5344CB8AC3E}">
        <p14:creationId xmlns:p14="http://schemas.microsoft.com/office/powerpoint/2010/main" val="395585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2F0BF-DFF0-76F9-0AE8-969A178EF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33" y="320675"/>
            <a:ext cx="11468037" cy="1251185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/>
              <a:t>What kinds of disruptions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FA5A9-1CE9-965D-6406-2766AFDC1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9709" y="1542198"/>
            <a:ext cx="9795164" cy="2475620"/>
          </a:xfrm>
        </p:spPr>
        <p:txBody>
          <a:bodyPr numCol="2">
            <a:normAutofit fontScale="85000" lnSpcReduction="10000"/>
          </a:bodyPr>
          <a:lstStyle/>
          <a:p>
            <a:pPr marL="466725" indent="-466725">
              <a:buNone/>
            </a:pPr>
            <a:r>
              <a:rPr lang="en-US" sz="4800" dirty="0"/>
              <a:t>flat tire</a:t>
            </a:r>
          </a:p>
          <a:p>
            <a:pPr marL="466725" indent="-466725">
              <a:buNone/>
            </a:pPr>
            <a:r>
              <a:rPr lang="en-US" sz="4800" dirty="0"/>
              <a:t>lost your job</a:t>
            </a:r>
          </a:p>
          <a:p>
            <a:pPr marL="466725" indent="-466725">
              <a:buNone/>
            </a:pPr>
            <a:r>
              <a:rPr lang="en-US" sz="4800" dirty="0"/>
              <a:t>home theft</a:t>
            </a:r>
          </a:p>
          <a:p>
            <a:pPr marL="466725" indent="-466725">
              <a:buNone/>
            </a:pPr>
            <a:r>
              <a:rPr lang="en-US" sz="4800" dirty="0"/>
              <a:t>hang nail</a:t>
            </a:r>
          </a:p>
          <a:p>
            <a:pPr marL="466725" indent="-466725">
              <a:buNone/>
            </a:pPr>
            <a:r>
              <a:rPr lang="en-US" sz="4800" dirty="0"/>
              <a:t>property damage</a:t>
            </a:r>
          </a:p>
          <a:p>
            <a:pPr marL="466725" indent="-466725">
              <a:buNone/>
            </a:pPr>
            <a:r>
              <a:rPr lang="en-US" sz="4800" dirty="0"/>
              <a:t>need a pizza now</a:t>
            </a:r>
          </a:p>
          <a:p>
            <a:pPr marL="466725" indent="-466725">
              <a:buNone/>
            </a:pPr>
            <a:r>
              <a:rPr lang="en-US" sz="4800" dirty="0"/>
              <a:t>power / water outage</a:t>
            </a:r>
          </a:p>
          <a:p>
            <a:pPr marL="466725" indent="-466725">
              <a:buNone/>
            </a:pPr>
            <a:r>
              <a:rPr lang="en-US" sz="4800" dirty="0"/>
              <a:t>earthquake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94EBB5-7536-2013-82B1-6E64019AA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8129" y="6356351"/>
            <a:ext cx="4135271" cy="344638"/>
          </a:xfrm>
        </p:spPr>
        <p:txBody>
          <a:bodyPr/>
          <a:lstStyle/>
          <a:p>
            <a:r>
              <a:rPr lang="en-US"/>
              <a:t>Copyright 2026 Noji Ratzlaff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A66A623-354A-AC43-66D5-B19FA89747F9}"/>
              </a:ext>
            </a:extLst>
          </p:cNvPr>
          <p:cNvSpPr txBox="1">
            <a:spLocks/>
          </p:cNvSpPr>
          <p:nvPr/>
        </p:nvSpPr>
        <p:spPr>
          <a:xfrm>
            <a:off x="789709" y="4225636"/>
            <a:ext cx="9795164" cy="2034377"/>
          </a:xfrm>
          <a:prstGeom prst="rect">
            <a:avLst/>
          </a:prstGeom>
        </p:spPr>
        <p:txBody>
          <a:bodyPr vert="horz" lIns="91440" tIns="45720" rIns="91440" bIns="45720" numCol="1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dirty="0"/>
              <a:t>Take a deep breath</a:t>
            </a:r>
          </a:p>
          <a:p>
            <a:r>
              <a:rPr lang="en-US" sz="4800" dirty="0"/>
              <a:t>Allow your training to kick in</a:t>
            </a:r>
          </a:p>
          <a:p>
            <a:r>
              <a:rPr lang="en-US" sz="4800" dirty="0"/>
              <a:t>Inform others, accept help from others</a:t>
            </a:r>
          </a:p>
        </p:txBody>
      </p:sp>
    </p:spTree>
    <p:extLst>
      <p:ext uri="{BB962C8B-B14F-4D97-AF65-F5344CB8AC3E}">
        <p14:creationId xmlns:p14="http://schemas.microsoft.com/office/powerpoint/2010/main" val="9988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EEA10-11F8-0A68-6BF9-75F24D1364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867D2-2C35-6CE3-DB79-F6BDBC8E4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247" y="501650"/>
            <a:ext cx="11468037" cy="118881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200" b="1" dirty="0"/>
              <a:t>Disaster possibilities</a:t>
            </a:r>
            <a:br>
              <a:rPr lang="en-US" sz="7200" b="1" dirty="0"/>
            </a:br>
            <a:r>
              <a:rPr lang="en-US" b="1" i="1" dirty="0">
                <a:solidFill>
                  <a:srgbClr val="FF0000"/>
                </a:solidFill>
              </a:rPr>
              <a:t>(none of these are likely where we live)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CDA508-E05F-39DA-CCE9-92FC12206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18129" y="6356351"/>
            <a:ext cx="4135271" cy="344638"/>
          </a:xfrm>
        </p:spPr>
        <p:txBody>
          <a:bodyPr/>
          <a:lstStyle/>
          <a:p>
            <a:r>
              <a:rPr lang="en-US"/>
              <a:t>Copyright 2026 Noji Ratzlaff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FC5838B-4C25-3801-523E-0BF29F25ED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062513"/>
            <a:ext cx="10515600" cy="3293837"/>
          </a:xfrm>
        </p:spPr>
        <p:txBody>
          <a:bodyPr numCol="2">
            <a:normAutofit fontScale="92500" lnSpcReduction="20000"/>
          </a:bodyPr>
          <a:lstStyle/>
          <a:p>
            <a:r>
              <a:rPr lang="en-US" sz="5400" dirty="0"/>
              <a:t>Earthquake</a:t>
            </a:r>
          </a:p>
          <a:p>
            <a:r>
              <a:rPr lang="en-US" sz="5400" dirty="0"/>
              <a:t>Flood</a:t>
            </a:r>
          </a:p>
          <a:p>
            <a:r>
              <a:rPr lang="en-US" sz="5400" dirty="0"/>
              <a:t>Fire</a:t>
            </a:r>
          </a:p>
          <a:p>
            <a:r>
              <a:rPr lang="en-US" sz="5400" dirty="0"/>
              <a:t>Chemical spill</a:t>
            </a:r>
          </a:p>
          <a:p>
            <a:r>
              <a:rPr lang="en-US" sz="5400" dirty="0"/>
              <a:t>Terrorist attack</a:t>
            </a:r>
          </a:p>
          <a:p>
            <a:r>
              <a:rPr lang="en-US" sz="5400" dirty="0"/>
              <a:t>Severe storm</a:t>
            </a:r>
          </a:p>
          <a:p>
            <a:r>
              <a:rPr lang="en-US" sz="5400" dirty="0"/>
              <a:t>Cyber attack</a:t>
            </a:r>
          </a:p>
          <a:p>
            <a:r>
              <a:rPr lang="en-US" sz="5400" dirty="0"/>
              <a:t>Pandemic</a:t>
            </a:r>
          </a:p>
          <a:p>
            <a:r>
              <a:rPr lang="en-US" sz="5400" dirty="0"/>
              <a:t>Landslide</a:t>
            </a:r>
          </a:p>
          <a:p>
            <a:r>
              <a:rPr lang="en-US" sz="5400" dirty="0"/>
              <a:t>Explosion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E08D1DC-CB0E-5F5C-6500-A1D32B04E812}"/>
              </a:ext>
            </a:extLst>
          </p:cNvPr>
          <p:cNvSpPr txBox="1">
            <a:spLocks/>
          </p:cNvSpPr>
          <p:nvPr/>
        </p:nvSpPr>
        <p:spPr>
          <a:xfrm>
            <a:off x="838200" y="1873701"/>
            <a:ext cx="10628086" cy="11888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900" b="1" i="1" dirty="0"/>
              <a:t>Services are so overwhelmed that help is 	possibly unavailable for long periods</a:t>
            </a:r>
          </a:p>
        </p:txBody>
      </p:sp>
    </p:spTree>
    <p:extLst>
      <p:ext uri="{BB962C8B-B14F-4D97-AF65-F5344CB8AC3E}">
        <p14:creationId xmlns:p14="http://schemas.microsoft.com/office/powerpoint/2010/main" val="41228841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2F0BF-DFF0-76F9-0AE8-969A178EF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104" y="320675"/>
            <a:ext cx="11411266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/>
              <a:t>If a disaster should occur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FA5A9-1CE9-965D-6406-2766AFDC1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2389" y="1529613"/>
            <a:ext cx="10959152" cy="4826737"/>
          </a:xfrm>
        </p:spPr>
        <p:txBody>
          <a:bodyPr>
            <a:normAutofit fontScale="77500" lnSpcReduction="20000"/>
          </a:bodyPr>
          <a:lstStyle/>
          <a:p>
            <a:pPr marL="466725" indent="-466725">
              <a:buNone/>
            </a:pPr>
            <a:r>
              <a:rPr lang="en-US" sz="4800" dirty="0"/>
              <a:t>Remain calm (comes with practice)</a:t>
            </a:r>
          </a:p>
          <a:p>
            <a:pPr marL="466725" indent="-466725">
              <a:buNone/>
            </a:pPr>
            <a:r>
              <a:rPr lang="en-US" sz="4800" dirty="0"/>
              <a:t>Check yourself for injuries</a:t>
            </a:r>
          </a:p>
          <a:p>
            <a:pPr marL="466725" indent="-466725">
              <a:buNone/>
            </a:pPr>
            <a:r>
              <a:rPr lang="en-US" sz="4800" dirty="0"/>
              <a:t>Check household members and pets</a:t>
            </a:r>
          </a:p>
          <a:p>
            <a:pPr marL="466725" indent="-466725">
              <a:buNone/>
            </a:pPr>
            <a:r>
              <a:rPr lang="en-US" sz="4800" dirty="0"/>
              <a:t>Call 911, depending on the event</a:t>
            </a:r>
          </a:p>
          <a:p>
            <a:pPr marL="466725" indent="-466725">
              <a:buNone/>
            </a:pPr>
            <a:r>
              <a:rPr lang="en-US" sz="4800" dirty="0"/>
              <a:t>Check your place for damage</a:t>
            </a:r>
          </a:p>
          <a:p>
            <a:pPr marL="466725" indent="-466725">
              <a:buNone/>
            </a:pPr>
            <a:r>
              <a:rPr lang="en-US" sz="4800" dirty="0"/>
              <a:t>Check in with your Block Captain</a:t>
            </a:r>
          </a:p>
          <a:p>
            <a:pPr marL="466725" indent="-466725">
              <a:buNone/>
            </a:pPr>
            <a:r>
              <a:rPr lang="en-US" sz="4800" dirty="0"/>
              <a:t>Check your neighbors and ministering families</a:t>
            </a:r>
          </a:p>
          <a:p>
            <a:pPr marL="466725" indent="-466725">
              <a:buNone/>
            </a:pPr>
            <a:r>
              <a:rPr lang="en-US" sz="4800" dirty="0"/>
              <a:t>Inform an out-of-state contact to call others</a:t>
            </a:r>
          </a:p>
          <a:p>
            <a:pPr marL="466725" indent="-466725">
              <a:buNone/>
            </a:pPr>
            <a:r>
              <a:rPr lang="en-US" sz="4800" dirty="0"/>
              <a:t>Turn on your radio (145.670 MHz) and check in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A94EBB5-7536-2013-82B1-6E64019AA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</p:spTree>
    <p:extLst>
      <p:ext uri="{BB962C8B-B14F-4D97-AF65-F5344CB8AC3E}">
        <p14:creationId xmlns:p14="http://schemas.microsoft.com/office/powerpoint/2010/main" val="644264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60AEB-F6F5-FA86-24FC-F6430DD7CF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E8860-C02D-2852-5A99-37F8967760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452" y="219075"/>
            <a:ext cx="6250896" cy="927554"/>
          </a:xfrm>
        </p:spPr>
        <p:txBody>
          <a:bodyPr>
            <a:normAutofit fontScale="90000"/>
          </a:bodyPr>
          <a:lstStyle/>
          <a:p>
            <a:pPr algn="ctr"/>
            <a:r>
              <a:rPr lang="en-US" sz="7200" b="1" dirty="0"/>
              <a:t>Our Blocks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940542-2EDB-4EA6-FA3B-1E681104E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2C8595-9958-9E24-74A0-79B09B68A4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46629"/>
            <a:ext cx="5359400" cy="53906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600" b="1" dirty="0"/>
              <a:t>1 = Katrina Johansen</a:t>
            </a:r>
          </a:p>
          <a:p>
            <a:pPr marL="0" indent="0">
              <a:buNone/>
            </a:pPr>
            <a:r>
              <a:rPr lang="en-US" sz="3600" b="1" dirty="0"/>
              <a:t>2 = Justin </a:t>
            </a:r>
            <a:r>
              <a:rPr lang="en-US" sz="3600" b="1" dirty="0" err="1"/>
              <a:t>Schauers</a:t>
            </a:r>
            <a:endParaRPr lang="en-US" sz="3600" b="1" dirty="0"/>
          </a:p>
          <a:p>
            <a:pPr marL="0" indent="0">
              <a:buNone/>
            </a:pPr>
            <a:r>
              <a:rPr lang="en-US" sz="3600" b="1" dirty="0"/>
              <a:t>3 = Danny Sperry</a:t>
            </a:r>
          </a:p>
          <a:p>
            <a:pPr marL="0" indent="0">
              <a:buNone/>
            </a:pPr>
            <a:r>
              <a:rPr lang="en-US" sz="3600" b="1" dirty="0"/>
              <a:t>4 = Joe Blumel</a:t>
            </a:r>
          </a:p>
          <a:p>
            <a:pPr marL="0" indent="0">
              <a:buNone/>
            </a:pPr>
            <a:r>
              <a:rPr lang="en-US" sz="3600" b="1" dirty="0"/>
              <a:t>5 = Brent Tobler</a:t>
            </a:r>
          </a:p>
          <a:p>
            <a:pPr marL="0" indent="0">
              <a:buNone/>
            </a:pPr>
            <a:r>
              <a:rPr lang="en-US" sz="3600" b="1" dirty="0"/>
              <a:t>6 = Taylor Larsen</a:t>
            </a:r>
          </a:p>
          <a:p>
            <a:pPr marL="0" indent="0">
              <a:buNone/>
            </a:pPr>
            <a:r>
              <a:rPr lang="en-US" sz="3600" b="1" dirty="0"/>
              <a:t>7 = Trina Peacock</a:t>
            </a:r>
          </a:p>
          <a:p>
            <a:pPr marL="0" indent="0">
              <a:buNone/>
            </a:pPr>
            <a:r>
              <a:rPr lang="en-US" sz="3600" b="1" dirty="0"/>
              <a:t>8 = Janet Tolley</a:t>
            </a:r>
          </a:p>
          <a:p>
            <a:pPr marL="0" indent="0">
              <a:buNone/>
            </a:pPr>
            <a:r>
              <a:rPr lang="en-US" sz="3600" b="1" dirty="0"/>
              <a:t>9 = Gary Hicks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FC7E57D-2064-A164-B9B1-79DAE3989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3315" y="179387"/>
            <a:ext cx="5027470" cy="654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005879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2F0BF-DFF0-76F9-0AE8-969A178EF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844284" cy="10969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/>
              <a:t>If you need to leave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FA5A9-1CE9-965D-6406-2766AFDC1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516" y="1462088"/>
            <a:ext cx="11172968" cy="5030787"/>
          </a:xfrm>
        </p:spPr>
        <p:txBody>
          <a:bodyPr>
            <a:normAutofit/>
          </a:bodyPr>
          <a:lstStyle/>
          <a:p>
            <a:pPr marL="466725" indent="-466725">
              <a:buNone/>
            </a:pPr>
            <a:r>
              <a:rPr lang="en-US" sz="4800" dirty="0"/>
              <a:t>Tell your </a:t>
            </a:r>
            <a:r>
              <a:rPr lang="en-US" sz="4800" b="1" dirty="0"/>
              <a:t>Block Captain</a:t>
            </a:r>
          </a:p>
          <a:p>
            <a:pPr marL="466725" indent="-466725">
              <a:buNone/>
            </a:pPr>
            <a:r>
              <a:rPr lang="en-US" sz="4800" dirty="0"/>
              <a:t>Grab your </a:t>
            </a:r>
            <a:r>
              <a:rPr lang="en-US" sz="4800" b="1" dirty="0"/>
              <a:t>72-hour kit</a:t>
            </a:r>
          </a:p>
          <a:p>
            <a:pPr marL="466725" indent="-466725">
              <a:buNone/>
            </a:pPr>
            <a:r>
              <a:rPr lang="en-US" sz="4800" b="1" dirty="0"/>
              <a:t>Call in your intention</a:t>
            </a:r>
            <a:r>
              <a:rPr lang="en-US" sz="4800" dirty="0"/>
              <a:t> by radio (145.670 MHz) if the phone system is unavailable</a:t>
            </a:r>
          </a:p>
          <a:p>
            <a:pPr marL="466725" indent="-466725">
              <a:buNone/>
            </a:pPr>
            <a:r>
              <a:rPr lang="en-US" sz="4800" dirty="0"/>
              <a:t>Go to the agreed </a:t>
            </a:r>
            <a:r>
              <a:rPr lang="en-US" sz="4800" b="1" dirty="0"/>
              <a:t>gathering location</a:t>
            </a:r>
          </a:p>
          <a:p>
            <a:pPr marL="466725" indent="-466725">
              <a:buNone/>
            </a:pPr>
            <a:r>
              <a:rPr lang="en-US" sz="4800" dirty="0"/>
              <a:t>Make </a:t>
            </a:r>
            <a:r>
              <a:rPr lang="en-US" sz="4800" b="1" dirty="0"/>
              <a:t>reunification</a:t>
            </a:r>
            <a:r>
              <a:rPr lang="en-US" sz="4800" dirty="0"/>
              <a:t> one of your objectives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6936D3-2963-A2BA-B975-A64A47F9D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</p:spTree>
    <p:extLst>
      <p:ext uri="{BB962C8B-B14F-4D97-AF65-F5344CB8AC3E}">
        <p14:creationId xmlns:p14="http://schemas.microsoft.com/office/powerpoint/2010/main" val="1575587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66FAC3-75DD-6914-6647-CA63A28775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3FEB4F-5D16-CCA1-CFF0-8DA2135ED4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164" y="365125"/>
            <a:ext cx="11031320" cy="10969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/>
              <a:t>Make a preparedness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B1C736-9032-A4EB-6834-F8D7C5F20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516" y="1462088"/>
            <a:ext cx="11172968" cy="5030787"/>
          </a:xfrm>
        </p:spPr>
        <p:txBody>
          <a:bodyPr>
            <a:normAutofit fontScale="92500" lnSpcReduction="10000"/>
          </a:bodyPr>
          <a:lstStyle/>
          <a:p>
            <a:pPr marL="466725" indent="-466725">
              <a:buNone/>
            </a:pPr>
            <a:r>
              <a:rPr lang="en-US" sz="4800" b="1" dirty="0"/>
              <a:t>As a family</a:t>
            </a:r>
            <a:r>
              <a:rPr lang="en-US" sz="4800" dirty="0"/>
              <a:t>, discuss how you can be better prepared for disruptions</a:t>
            </a:r>
          </a:p>
          <a:p>
            <a:pPr marL="466725" indent="-466725">
              <a:buNone/>
            </a:pPr>
            <a:r>
              <a:rPr lang="en-US" sz="4800" dirty="0"/>
              <a:t>Decide what </a:t>
            </a:r>
            <a:r>
              <a:rPr lang="en-US" sz="4800" b="1" dirty="0"/>
              <a:t>kinds of disruptions</a:t>
            </a:r>
            <a:r>
              <a:rPr lang="en-US" sz="4800" dirty="0"/>
              <a:t> you should prepare for</a:t>
            </a:r>
          </a:p>
          <a:p>
            <a:pPr marL="466725" indent="-466725">
              <a:buNone/>
            </a:pPr>
            <a:r>
              <a:rPr lang="en-US" sz="4800" dirty="0"/>
              <a:t>Ask your </a:t>
            </a:r>
            <a:r>
              <a:rPr lang="en-US" sz="4800" b="1" dirty="0"/>
              <a:t>ministering brothers and sister</a:t>
            </a:r>
            <a:r>
              <a:rPr lang="en-US" sz="4800" dirty="0"/>
              <a:t> how they are planning, then ask them for ideas</a:t>
            </a:r>
          </a:p>
          <a:p>
            <a:pPr marL="466725" indent="-466725">
              <a:buNone/>
            </a:pPr>
            <a:r>
              <a:rPr lang="en-US" sz="4800" dirty="0"/>
              <a:t>Discuss in which ways </a:t>
            </a:r>
            <a:r>
              <a:rPr lang="en-US" sz="4800" b="1" dirty="0"/>
              <a:t>your plan could improve</a:t>
            </a:r>
          </a:p>
          <a:p>
            <a:pPr marL="466725" indent="-466725">
              <a:buNone/>
            </a:pPr>
            <a:r>
              <a:rPr lang="en-US" sz="4800" b="1" dirty="0"/>
              <a:t>Set goals</a:t>
            </a:r>
            <a:r>
              <a:rPr lang="en-US" sz="4800" dirty="0"/>
              <a:t> on making those improvements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D9D885-802B-EB92-8DD9-79594A0CF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</p:spTree>
    <p:extLst>
      <p:ext uri="{BB962C8B-B14F-4D97-AF65-F5344CB8AC3E}">
        <p14:creationId xmlns:p14="http://schemas.microsoft.com/office/powerpoint/2010/main" val="252626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766FD-70D9-1BF0-E312-2B6DF78B9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99D71-C934-A50D-28A5-5E1519F34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164" y="365125"/>
            <a:ext cx="11031320" cy="10969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/>
              <a:t>Orem City Drill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C466A-9507-DFB1-C943-D8BECF8EF1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516" y="1462088"/>
            <a:ext cx="11172968" cy="5030787"/>
          </a:xfrm>
        </p:spPr>
        <p:txBody>
          <a:bodyPr>
            <a:normAutofit fontScale="92500" lnSpcReduction="20000"/>
          </a:bodyPr>
          <a:lstStyle/>
          <a:p>
            <a:pPr marL="466725" indent="-466725">
              <a:buNone/>
            </a:pPr>
            <a:r>
              <a:rPr lang="en-US" sz="4800" dirty="0"/>
              <a:t>At 6: 00 pm on Thursday 24 September 2026 the City of Orem will be holding a city-wide communication drill to ensure the city population can be accounted for in a timely manner.</a:t>
            </a:r>
          </a:p>
          <a:p>
            <a:pPr marL="466725" indent="-466725">
              <a:buNone/>
            </a:pPr>
            <a:r>
              <a:rPr lang="en-US" sz="4800" dirty="0"/>
              <a:t>Your Block Captain will contact you if you do not text them your whereabouts first.</a:t>
            </a:r>
          </a:p>
          <a:p>
            <a:pPr marL="466725" indent="-466725">
              <a:buNone/>
            </a:pPr>
            <a:r>
              <a:rPr lang="en-US" sz="4800" dirty="0"/>
              <a:t>Sign up for city and county text alerts at </a:t>
            </a:r>
            <a:r>
              <a:rPr lang="en-US" sz="4800" dirty="0">
                <a:solidFill>
                  <a:srgbClr val="FF0000"/>
                </a:solidFill>
              </a:rPr>
              <a:t>alerts.utahcounty.gov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3754E89-6B93-EB50-9D2F-A35A43D03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</p:spTree>
    <p:extLst>
      <p:ext uri="{BB962C8B-B14F-4D97-AF65-F5344CB8AC3E}">
        <p14:creationId xmlns:p14="http://schemas.microsoft.com/office/powerpoint/2010/main" val="3804185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E77B8D-32CD-427C-8A1A-0F094A8C7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4B254E-C154-5774-E319-3EF5EDD1D1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516" y="2382982"/>
            <a:ext cx="4162568" cy="4109894"/>
          </a:xfrm>
        </p:spPr>
        <p:txBody>
          <a:bodyPr>
            <a:normAutofit/>
          </a:bodyPr>
          <a:lstStyle/>
          <a:p>
            <a:pPr marL="466725" indent="-466725">
              <a:buNone/>
            </a:pPr>
            <a:r>
              <a:rPr lang="en-US" sz="4800" dirty="0"/>
              <a:t>October 2020 Conference</a:t>
            </a:r>
          </a:p>
          <a:p>
            <a:pPr marL="466725" indent="-466725">
              <a:buNone/>
            </a:pPr>
            <a:endParaRPr lang="en-US" sz="48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0300DBB-818A-99C9-2A78-FB0555E74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8A00122-5476-A045-A8C7-4BBDC34B0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084" y="365125"/>
            <a:ext cx="7010400" cy="595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5923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B9502-8D75-8CC2-F7D3-347C09AB43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53527-EF11-C150-23CB-5D9D0B137C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164" y="365125"/>
            <a:ext cx="11031320" cy="10969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/>
              <a:t>Born with short-term memories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ACC692-561C-8EDF-9A6F-004D17F33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9516" y="1462088"/>
            <a:ext cx="11172968" cy="5030787"/>
          </a:xfrm>
        </p:spPr>
        <p:txBody>
          <a:bodyPr>
            <a:normAutofit/>
          </a:bodyPr>
          <a:lstStyle/>
          <a:p>
            <a:pPr marL="466725" indent="-466725">
              <a:buNone/>
            </a:pPr>
            <a:r>
              <a:rPr lang="en-US" sz="4800" dirty="0"/>
              <a:t>Please feel free to contact me (Noji Ratzlaff)</a:t>
            </a:r>
          </a:p>
          <a:p>
            <a:pPr marL="466725" indent="-466725">
              <a:buNone/>
            </a:pPr>
            <a:r>
              <a:rPr lang="en-US" sz="4800" dirty="0"/>
              <a:t>The Church has a lot of online resources</a:t>
            </a:r>
          </a:p>
          <a:p>
            <a:pPr marL="466725" indent="-466725">
              <a:buNone/>
            </a:pPr>
            <a:r>
              <a:rPr lang="en-US" sz="4800" dirty="0"/>
              <a:t>I will make this slide presentation available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81C5E9E-6B64-87D1-5A40-C3C2C34A3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</p:spTree>
    <p:extLst>
      <p:ext uri="{BB962C8B-B14F-4D97-AF65-F5344CB8AC3E}">
        <p14:creationId xmlns:p14="http://schemas.microsoft.com/office/powerpoint/2010/main" val="3226697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2F0BF-DFF0-76F9-0AE8-969A178EFF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35101" cy="1325563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/>
              <a:t>Jesus is the Christ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8FA5A9-1CE9-965D-6406-2766AFDC1A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3125337"/>
            <a:ext cx="5025571" cy="2688609"/>
          </a:xfrm>
        </p:spPr>
        <p:txBody>
          <a:bodyPr numCol="1">
            <a:normAutofit lnSpcReduction="10000"/>
          </a:bodyPr>
          <a:lstStyle/>
          <a:p>
            <a:pPr marL="466725" indent="-466725">
              <a:buNone/>
            </a:pPr>
            <a:r>
              <a:rPr lang="en-US" sz="4800" dirty="0"/>
              <a:t>The Savior directs the Church through Prophets and other leaders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6936D3-2963-A2BA-B975-A64A47F9D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9797900-B394-5CF6-69D2-DB9C49A80367}"/>
              </a:ext>
            </a:extLst>
          </p:cNvPr>
          <p:cNvSpPr txBox="1">
            <a:spLocks/>
          </p:cNvSpPr>
          <p:nvPr/>
        </p:nvSpPr>
        <p:spPr>
          <a:xfrm>
            <a:off x="838199" y="1781283"/>
            <a:ext cx="10393907" cy="903618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66725" indent="-466725">
              <a:buFont typeface="Arial" panose="020B0604020202020204" pitchFamily="34" charset="0"/>
              <a:buNone/>
            </a:pPr>
            <a:r>
              <a:rPr lang="en-US" sz="4800" i="1" dirty="0"/>
              <a:t>We’re engaged in His work</a:t>
            </a:r>
          </a:p>
        </p:txBody>
      </p:sp>
      <p:pic>
        <p:nvPicPr>
          <p:cNvPr id="7" name="Picture 6" descr="A person in a white robe&#10;&#10;Description automatically generated">
            <a:extLst>
              <a:ext uri="{FF2B5EF4-FFF2-40B4-BE49-F238E27FC236}">
                <a16:creationId xmlns:a16="http://schemas.microsoft.com/office/drawing/2014/main" id="{8BEBA16F-D98E-D925-20E2-B0BA60BFE5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770" y="2603207"/>
            <a:ext cx="5810622" cy="3749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98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6936D3-2963-A2BA-B975-A64A47F9DC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Copyright 2026 Noji Ratzlaff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F0F00F2C-E0DB-8CA2-36EF-553C54D73F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0" y="2873828"/>
            <a:ext cx="4572000" cy="1884961"/>
          </a:xfrm>
        </p:spPr>
        <p:txBody>
          <a:bodyPr numCol="1">
            <a:noAutofit/>
          </a:bodyPr>
          <a:lstStyle/>
          <a:p>
            <a:pPr marL="466725" indent="-466725">
              <a:buNone/>
            </a:pPr>
            <a:r>
              <a:rPr lang="en-US" sz="8000" dirty="0"/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3774041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459600</TotalTime>
  <Words>871</Words>
  <Application>Microsoft Office PowerPoint</Application>
  <PresentationFormat>Widescreen</PresentationFormat>
  <Paragraphs>170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Office Theme</vt:lpstr>
      <vt:lpstr>Family Preparedness and Self-reliance</vt:lpstr>
      <vt:lpstr>Family Preparedness because it’s based on family</vt:lpstr>
      <vt:lpstr>Our purpose</vt:lpstr>
      <vt:lpstr>Prepared in what ways?</vt:lpstr>
      <vt:lpstr>Spiritual preparedness</vt:lpstr>
      <vt:lpstr>May 2004</vt:lpstr>
      <vt:lpstr>November 1995</vt:lpstr>
      <vt:lpstr>Temporal preparedness</vt:lpstr>
      <vt:lpstr>Self-reliance</vt:lpstr>
      <vt:lpstr>Self-sufficiency implies self-reliance</vt:lpstr>
      <vt:lpstr>Prepare reasonably</vt:lpstr>
      <vt:lpstr>What kinds of disruptions</vt:lpstr>
      <vt:lpstr>Disaster possibilities (none of these are likely where we live)</vt:lpstr>
      <vt:lpstr>If a disaster should occur</vt:lpstr>
      <vt:lpstr>Our Blocks</vt:lpstr>
      <vt:lpstr>If you need to leave</vt:lpstr>
      <vt:lpstr>Make a preparedness plan</vt:lpstr>
      <vt:lpstr>Orem City Drill</vt:lpstr>
      <vt:lpstr>PowerPoint Presentation</vt:lpstr>
      <vt:lpstr>Born with short-term memories</vt:lpstr>
      <vt:lpstr>Jesus is the Christ</vt:lpstr>
      <vt:lpstr>PowerPoint Presentation</vt:lpstr>
    </vt:vector>
  </TitlesOfParts>
  <Company>TAMS LLC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Noji Ratzlaff</dc:creator>
  <cp:keywords>Family Preparedness</cp:keywords>
  <cp:lastModifiedBy>Noji Ratzlaff</cp:lastModifiedBy>
  <cp:revision>331</cp:revision>
  <cp:lastPrinted>2024-09-15T14:25:51Z</cp:lastPrinted>
  <dcterms:created xsi:type="dcterms:W3CDTF">2023-04-16T15:39:16Z</dcterms:created>
  <dcterms:modified xsi:type="dcterms:W3CDTF">2026-08-24T14:27:42Z</dcterms:modified>
  <cp:category>Preparedness</cp:category>
</cp:coreProperties>
</file>