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256" r:id="rId2"/>
    <p:sldId id="266" r:id="rId3"/>
    <p:sldId id="265" r:id="rId4"/>
    <p:sldId id="268" r:id="rId5"/>
    <p:sldId id="307" r:id="rId6"/>
    <p:sldId id="271" r:id="rId7"/>
    <p:sldId id="272" r:id="rId8"/>
    <p:sldId id="273" r:id="rId9"/>
    <p:sldId id="274" r:id="rId10"/>
    <p:sldId id="275" r:id="rId11"/>
    <p:sldId id="276" r:id="rId12"/>
    <p:sldId id="277" r:id="rId13"/>
    <p:sldId id="278" r:id="rId14"/>
    <p:sldId id="279" r:id="rId15"/>
    <p:sldId id="298" r:id="rId16"/>
    <p:sldId id="280" r:id="rId17"/>
    <p:sldId id="281" r:id="rId18"/>
    <p:sldId id="282" r:id="rId19"/>
    <p:sldId id="283" r:id="rId20"/>
    <p:sldId id="286" r:id="rId21"/>
    <p:sldId id="284" r:id="rId22"/>
    <p:sldId id="297" r:id="rId23"/>
    <p:sldId id="285" r:id="rId24"/>
    <p:sldId id="296" r:id="rId25"/>
    <p:sldId id="287" r:id="rId26"/>
    <p:sldId id="299" r:id="rId27"/>
    <p:sldId id="288" r:id="rId28"/>
    <p:sldId id="289" r:id="rId29"/>
    <p:sldId id="300" r:id="rId30"/>
    <p:sldId id="304" r:id="rId31"/>
    <p:sldId id="303" r:id="rId32"/>
    <p:sldId id="290" r:id="rId33"/>
    <p:sldId id="334" r:id="rId34"/>
    <p:sldId id="291" r:id="rId35"/>
    <p:sldId id="305" r:id="rId36"/>
    <p:sldId id="306" r:id="rId37"/>
    <p:sldId id="292" r:id="rId38"/>
    <p:sldId id="295" r:id="rId39"/>
    <p:sldId id="349" r:id="rId40"/>
    <p:sldId id="353" r:id="rId41"/>
    <p:sldId id="354" r:id="rId42"/>
    <p:sldId id="355" r:id="rId43"/>
    <p:sldId id="356" r:id="rId44"/>
    <p:sldId id="363" r:id="rId45"/>
    <p:sldId id="361" r:id="rId46"/>
    <p:sldId id="357" r:id="rId47"/>
    <p:sldId id="358" r:id="rId48"/>
    <p:sldId id="351" r:id="rId49"/>
    <p:sldId id="350" r:id="rId50"/>
    <p:sldId id="359" r:id="rId51"/>
    <p:sldId id="360" r:id="rId52"/>
    <p:sldId id="362" r:id="rId53"/>
    <p:sldId id="352" r:id="rId54"/>
    <p:sldId id="364" r:id="rId55"/>
    <p:sldId id="365" r:id="rId56"/>
    <p:sldId id="366" r:id="rId57"/>
    <p:sldId id="267" r:id="rId58"/>
    <p:sldId id="348" r:id="rId59"/>
    <p:sldId id="294" r:id="rId60"/>
    <p:sldId id="293"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69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autoAdjust="0"/>
    <p:restoredTop sz="85037" autoAdjust="0"/>
  </p:normalViewPr>
  <p:slideViewPr>
    <p:cSldViewPr>
      <p:cViewPr varScale="1">
        <p:scale>
          <a:sx n="69" d="100"/>
          <a:sy n="69" d="100"/>
        </p:scale>
        <p:origin x="810" y="66"/>
      </p:cViewPr>
      <p:guideLst>
        <p:guide orient="horz" pos="2160"/>
        <p:guide pos="2880"/>
      </p:guideLst>
    </p:cSldViewPr>
  </p:slideViewPr>
  <p:outlineViewPr>
    <p:cViewPr>
      <p:scale>
        <a:sx n="33" d="100"/>
        <a:sy n="33" d="100"/>
      </p:scale>
      <p:origin x="0" y="41880"/>
    </p:cViewPr>
  </p:outlineViewPr>
  <p:notesTextViewPr>
    <p:cViewPr>
      <p:scale>
        <a:sx n="100" d="100"/>
        <a:sy n="100" d="100"/>
      </p:scale>
      <p:origin x="0" y="0"/>
    </p:cViewPr>
  </p:notesTextViewPr>
  <p:sorterViewPr>
    <p:cViewPr>
      <p:scale>
        <a:sx n="66" d="100"/>
        <a:sy n="66" d="100"/>
      </p:scale>
      <p:origin x="0" y="90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CFF3CDF-D772-4DD3-9DCD-7CF477F584FB}" type="datetimeFigureOut">
              <a:rPr lang="en-US" smtClean="0"/>
              <a:pPr/>
              <a:t>7/13/2026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DE2791-D9C1-48EF-8877-442B4E16663F}" type="slidenum">
              <a:rPr lang="en-US" smtClean="0"/>
              <a:pPr/>
              <a:t>‹#›</a:t>
            </a:fld>
            <a:endParaRPr lang="en-US"/>
          </a:p>
        </p:txBody>
      </p:sp>
    </p:spTree>
    <p:extLst>
      <p:ext uri="{BB962C8B-B14F-4D97-AF65-F5344CB8AC3E}">
        <p14:creationId xmlns:p14="http://schemas.microsoft.com/office/powerpoint/2010/main" val="277430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45D8DE-E5D5-4A44-9F15-45462D0A2BC8}" type="datetimeFigureOut">
              <a:rPr lang="en-US" smtClean="0"/>
              <a:pPr/>
              <a:t>7/13/2026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E41076-8C3C-403C-9443-39822D89CBD0}" type="slidenum">
              <a:rPr lang="en-US" smtClean="0"/>
              <a:pPr/>
              <a:t>‹#›</a:t>
            </a:fld>
            <a:endParaRPr lang="en-US"/>
          </a:p>
        </p:txBody>
      </p:sp>
    </p:spTree>
    <p:extLst>
      <p:ext uri="{BB962C8B-B14F-4D97-AF65-F5344CB8AC3E}">
        <p14:creationId xmlns:p14="http://schemas.microsoft.com/office/powerpoint/2010/main" val="3603642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G5A05 : </a:t>
            </a:r>
            <a:r>
              <a:rPr lang="en-US" sz="1200" b="0" i="0" u="none" strike="noStrike" kern="1200" baseline="0">
                <a:solidFill>
                  <a:schemeClr val="tx1"/>
                </a:solidFill>
                <a:latin typeface="+mn-lt"/>
                <a:ea typeface="+mn-ea"/>
                <a:cs typeface="+mn-cs"/>
              </a:rPr>
              <a:t>As the frequency of the applied AC to an inductor increases, the reactance increases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18</a:t>
            </a:fld>
            <a:endParaRPr lang="en-US"/>
          </a:p>
        </p:txBody>
      </p:sp>
    </p:spTree>
    <p:extLst>
      <p:ext uri="{BB962C8B-B14F-4D97-AF65-F5344CB8AC3E}">
        <p14:creationId xmlns:p14="http://schemas.microsoft.com/office/powerpoint/2010/main" val="290426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G5A06 : </a:t>
            </a:r>
            <a:r>
              <a:rPr lang="en-US" sz="1200" b="0" i="0" u="none" strike="noStrike" kern="1200" baseline="0">
                <a:solidFill>
                  <a:schemeClr val="tx1"/>
                </a:solidFill>
                <a:latin typeface="+mn-lt"/>
                <a:ea typeface="+mn-ea"/>
                <a:cs typeface="+mn-cs"/>
              </a:rPr>
              <a:t>As the frequency of the applied AC to a capacitor increases, the reactance decreases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19</a:t>
            </a:fld>
            <a:endParaRPr lang="en-US"/>
          </a:p>
        </p:txBody>
      </p:sp>
    </p:spTree>
    <p:extLst>
      <p:ext uri="{BB962C8B-B14F-4D97-AF65-F5344CB8AC3E}">
        <p14:creationId xmlns:p14="http://schemas.microsoft.com/office/powerpoint/2010/main" val="3341999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E5A02 : Resonance is t</a:t>
            </a:r>
            <a:r>
              <a:rPr lang="en-US" sz="1200" kern="1200" baseline="0">
                <a:solidFill>
                  <a:schemeClr val="tx1"/>
                </a:solidFill>
                <a:latin typeface="+mn-lt"/>
                <a:ea typeface="+mn-ea"/>
                <a:cs typeface="+mn-cs"/>
              </a:rPr>
              <a:t>he frequency at which the capacitive reactance equals the inductive reactance</a:t>
            </a:r>
          </a:p>
          <a:p>
            <a:r>
              <a:rPr lang="en-US" sz="1200" kern="1200" baseline="0">
                <a:solidFill>
                  <a:schemeClr val="tx1"/>
                </a:solidFill>
                <a:latin typeface="+mn-lt"/>
                <a:ea typeface="+mn-ea"/>
                <a:cs typeface="+mn-cs"/>
              </a:rPr>
              <a:t>E5A03, E5A04 : The magnitude of the impedance of a series RLC circuit at resonance approximately equal to circuit resistance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latin typeface="+mn-lt"/>
                <a:ea typeface="+mn-ea"/>
                <a:cs typeface="+mn-cs"/>
              </a:rPr>
              <a:t>E5A05 : The current at the input of a series RLC circuit is maximum at resonance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latin typeface="+mn-lt"/>
                <a:ea typeface="+mn-ea"/>
                <a:cs typeface="+mn-cs"/>
              </a:rPr>
              <a:t>E5A01 : Resonance can cause the voltage across reactances in series to be larger than the voltage applied to them</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latin typeface="+mn-lt"/>
                <a:ea typeface="+mn-ea"/>
                <a:cs typeface="+mn-cs"/>
              </a:rPr>
              <a:t>E5A07 : The current at the input of a parallel RLC circuit is minimum at resonance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latin typeface="+mn-lt"/>
                <a:ea typeface="+mn-ea"/>
                <a:cs typeface="+mn-cs"/>
              </a:rPr>
              <a:t>E5A06 : The magnitude of the circulating current is at a maximum within the components of a parallel LC circuit at resonance</a:t>
            </a:r>
          </a:p>
        </p:txBody>
      </p:sp>
      <p:sp>
        <p:nvSpPr>
          <p:cNvPr id="4" name="Slide Number Placeholder 3"/>
          <p:cNvSpPr>
            <a:spLocks noGrp="1"/>
          </p:cNvSpPr>
          <p:nvPr>
            <p:ph type="sldNum" sz="quarter" idx="10"/>
          </p:nvPr>
        </p:nvSpPr>
        <p:spPr/>
        <p:txBody>
          <a:bodyPr/>
          <a:lstStyle/>
          <a:p>
            <a:fld id="{6EE41076-8C3C-403C-9443-39822D89CBD0}" type="slidenum">
              <a:rPr lang="en-US" smtClean="0"/>
              <a:pPr/>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E5C11 : T</a:t>
            </a:r>
            <a:r>
              <a:rPr lang="en-US" sz="1200" kern="1200" baseline="0">
                <a:solidFill>
                  <a:schemeClr val="tx1"/>
                </a:solidFill>
                <a:latin typeface="+mn-lt"/>
                <a:ea typeface="+mn-ea"/>
                <a:cs typeface="+mn-cs"/>
              </a:rPr>
              <a:t>he two numbers that are used to define a point on a graph using rectangular coordinates represent the coordinate values along the horizontal and vertical axes</a:t>
            </a:r>
            <a:endParaRPr lang="en-US"/>
          </a:p>
          <a:p>
            <a:r>
              <a:rPr lang="en-US"/>
              <a:t>E5C13 : </a:t>
            </a:r>
            <a:r>
              <a:rPr lang="en-US" sz="1200" kern="1200" baseline="0">
                <a:solidFill>
                  <a:schemeClr val="tx1"/>
                </a:solidFill>
                <a:latin typeface="+mn-lt"/>
                <a:ea typeface="+mn-ea"/>
                <a:cs typeface="+mn-cs"/>
              </a:rPr>
              <a:t>Rectangular coordinate system is often used to display the resistive, inductive, and/or capacitive reactance components of an impedance</a:t>
            </a:r>
          </a:p>
          <a:p>
            <a:r>
              <a:rPr lang="en-US"/>
              <a:t>E5C09</a:t>
            </a:r>
            <a:r>
              <a:rPr lang="en-US" baseline="0"/>
              <a:t> : </a:t>
            </a:r>
            <a:r>
              <a:rPr lang="en-US" sz="1200" kern="1200" baseline="0">
                <a:solidFill>
                  <a:schemeClr val="tx1"/>
                </a:solidFill>
                <a:latin typeface="+mn-lt"/>
                <a:ea typeface="+mn-ea"/>
                <a:cs typeface="+mn-cs"/>
              </a:rPr>
              <a:t>When using rectangular coordinates to graph impedance, the horizontal axis represents the resistive component</a:t>
            </a:r>
          </a:p>
          <a:p>
            <a:r>
              <a:rPr lang="en-US" sz="1200" kern="1200" baseline="0">
                <a:solidFill>
                  <a:schemeClr val="tx1"/>
                </a:solidFill>
                <a:latin typeface="+mn-lt"/>
                <a:ea typeface="+mn-ea"/>
                <a:cs typeface="+mn-cs"/>
              </a:rPr>
              <a:t>E5C10 : When using rectangular coordinates to graph impedance, the vertical axis represents the reactive component</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E5C10 :</a:t>
            </a:r>
            <a:r>
              <a:rPr lang="en-US" baseline="0" dirty="0"/>
              <a:t> </a:t>
            </a:r>
            <a:r>
              <a:rPr lang="en-US" sz="1200" kern="1200" baseline="0" dirty="0">
                <a:solidFill>
                  <a:schemeClr val="tx1"/>
                </a:solidFill>
                <a:latin typeface="+mn-lt"/>
                <a:ea typeface="+mn-ea"/>
                <a:cs typeface="+mn-cs"/>
              </a:rPr>
              <a:t>400 ohm resistor and a 38 picofarad capacitor at 14 MHz is point 4</a:t>
            </a:r>
            <a:endParaRPr lang="en-US" baseline="0" dirty="0"/>
          </a:p>
          <a:p>
            <a:r>
              <a:rPr lang="en-US" baseline="0" dirty="0"/>
              <a:t>E5C11 : </a:t>
            </a:r>
            <a:r>
              <a:rPr lang="en-US" sz="1200" kern="1200" baseline="0" dirty="0">
                <a:solidFill>
                  <a:schemeClr val="tx1"/>
                </a:solidFill>
                <a:latin typeface="+mn-lt"/>
                <a:ea typeface="+mn-ea"/>
                <a:cs typeface="+mn-cs"/>
              </a:rPr>
              <a:t>300 ohm resistor and an 18 microhenry inductor at 3.505 MHz is point 3</a:t>
            </a:r>
            <a:endParaRPr lang="en-US" baseline="0" dirty="0"/>
          </a:p>
          <a:p>
            <a:r>
              <a:rPr lang="en-US" baseline="0" dirty="0"/>
              <a:t>E5C12 : </a:t>
            </a:r>
            <a:r>
              <a:rPr lang="en-US" sz="1200" kern="1200" baseline="0" dirty="0">
                <a:solidFill>
                  <a:schemeClr val="tx1"/>
                </a:solidFill>
                <a:latin typeface="+mn-lt"/>
                <a:ea typeface="+mn-ea"/>
                <a:cs typeface="+mn-cs"/>
              </a:rPr>
              <a:t>300 ohm resistor and a 19 picofarad capacitor at 21.200 MHz is point 1</a:t>
            </a:r>
            <a:endParaRPr lang="en-US" baseline="0" dirty="0"/>
          </a:p>
          <a:p>
            <a:r>
              <a:rPr lang="en-US" baseline="0" dirty="0"/>
              <a:t>E5C17 (removed) : </a:t>
            </a:r>
            <a:r>
              <a:rPr lang="en-US" sz="1200" kern="1200" baseline="0" dirty="0">
                <a:solidFill>
                  <a:schemeClr val="tx1"/>
                </a:solidFill>
                <a:latin typeface="+mn-lt"/>
                <a:ea typeface="+mn-ea"/>
                <a:cs typeface="+mn-cs"/>
              </a:rPr>
              <a:t>300-ohm resistor, a 0.64-microhenry inductor and an 85-picofarad capacitor at 24.900 MHz is point 8</a:t>
            </a:r>
            <a:endParaRPr lang="en-US" dirty="0"/>
          </a:p>
        </p:txBody>
      </p:sp>
      <p:sp>
        <p:nvSpPr>
          <p:cNvPr id="4" name="Slide Number Placeholder 3"/>
          <p:cNvSpPr>
            <a:spLocks noGrp="1"/>
          </p:cNvSpPr>
          <p:nvPr>
            <p:ph type="sldNum" sz="quarter" idx="10"/>
          </p:nvPr>
        </p:nvSpPr>
        <p:spPr/>
        <p:txBody>
          <a:bodyPr/>
          <a:lstStyle/>
          <a:p>
            <a:fld id="{6EE41076-8C3C-403C-9443-39822D89CBD0}" type="slidenum">
              <a:rPr lang="en-US" smtClean="0"/>
              <a:pPr/>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E5C08 : </a:t>
            </a:r>
            <a:r>
              <a:rPr lang="en-US" sz="1200" kern="1200" baseline="0">
                <a:solidFill>
                  <a:schemeClr val="tx1"/>
                </a:solidFill>
                <a:latin typeface="+mn-lt"/>
                <a:ea typeface="+mn-ea"/>
                <a:cs typeface="+mn-cs"/>
              </a:rPr>
              <a:t>Polar coordinate system is often used to display the phase angle of a circuit containing resistance, inductive and/or capacitive reactance</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E5B11 : </a:t>
            </a:r>
            <a:r>
              <a:rPr lang="el-GR">
                <a:latin typeface="Calibri"/>
              </a:rPr>
              <a:t>θ</a:t>
            </a:r>
            <a:r>
              <a:rPr lang="en-US">
                <a:latin typeface="Calibri"/>
              </a:rPr>
              <a:t> = tan</a:t>
            </a:r>
            <a:r>
              <a:rPr lang="en-US" baseline="30000">
                <a:latin typeface="Calibri"/>
              </a:rPr>
              <a:t>-1</a:t>
            </a:r>
            <a:r>
              <a:rPr lang="en-US">
                <a:latin typeface="Calibri"/>
              </a:rPr>
              <a:t>(X/R) = tan</a:t>
            </a:r>
            <a:r>
              <a:rPr lang="en-US" baseline="30000">
                <a:latin typeface="Calibri"/>
              </a:rPr>
              <a:t>-1</a:t>
            </a:r>
            <a:r>
              <a:rPr lang="en-US">
                <a:latin typeface="Calibri"/>
              </a:rPr>
              <a:t>(X</a:t>
            </a:r>
            <a:r>
              <a:rPr lang="en-US" baseline="-25000">
                <a:latin typeface="Calibri"/>
              </a:rPr>
              <a:t>L</a:t>
            </a:r>
            <a:r>
              <a:rPr lang="en-US">
                <a:latin typeface="Calibri"/>
              </a:rPr>
              <a:t>-X</a:t>
            </a:r>
            <a:r>
              <a:rPr lang="en-US" baseline="-25000">
                <a:latin typeface="Calibri"/>
              </a:rPr>
              <a:t>C</a:t>
            </a:r>
            <a:r>
              <a:rPr lang="en-US">
                <a:latin typeface="Calibri"/>
              </a:rPr>
              <a:t>/R) = tan</a:t>
            </a:r>
            <a:r>
              <a:rPr lang="en-US" baseline="30000">
                <a:latin typeface="Calibri"/>
              </a:rPr>
              <a:t>-1</a:t>
            </a:r>
            <a:r>
              <a:rPr lang="en-US" baseline="0">
                <a:latin typeface="Calibri"/>
              </a:rPr>
              <a:t>[(</a:t>
            </a:r>
            <a:r>
              <a:rPr lang="en-US">
                <a:latin typeface="Calibri"/>
              </a:rPr>
              <a:t>50-25)/100] = 14 degrees leading (because it’s positive)</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E5B12 : Admittance is the inverse of impedance</a:t>
            </a:r>
          </a:p>
          <a:p>
            <a:r>
              <a:rPr lang="en-US"/>
              <a:t>E5B13 : B</a:t>
            </a:r>
            <a:r>
              <a:rPr lang="en-US" baseline="0"/>
              <a:t> represents susceptance</a:t>
            </a:r>
          </a:p>
          <a:p>
            <a:r>
              <a:rPr lang="en-US" baseline="0"/>
              <a:t>E5B03 : The phase angle sign is reversed when the reactance is converted to a susceptance</a:t>
            </a:r>
          </a:p>
          <a:p>
            <a:r>
              <a:rPr lang="en-US" baseline="0"/>
              <a:t>E5B05 : The magnitude of the reactance is the reciprocol of the magnitude of the susceptance when a reactance is converted to a susceptance</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25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E5B10 : T</a:t>
            </a:r>
            <a:r>
              <a:rPr lang="en-US" sz="1200" kern="1200" baseline="0">
                <a:solidFill>
                  <a:schemeClr val="tx1"/>
                </a:solidFill>
                <a:latin typeface="+mn-lt"/>
                <a:ea typeface="+mn-ea"/>
                <a:cs typeface="+mn-cs"/>
              </a:rPr>
              <a:t>he relationship between the current through an inductor and the voltage across an inductor is that the voltage leads the current by 90 degrees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27</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E5B09 : T</a:t>
            </a:r>
            <a:r>
              <a:rPr lang="en-US" sz="1200" kern="1200" baseline="0">
                <a:solidFill>
                  <a:schemeClr val="tx1"/>
                </a:solidFill>
                <a:latin typeface="+mn-lt"/>
                <a:ea typeface="+mn-ea"/>
                <a:cs typeface="+mn-cs"/>
              </a:rPr>
              <a:t>he relationship between the current through a capacitor and the voltage across a capacitor is that the current leads the voltage by 90 degrees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G5C03 : </a:t>
            </a:r>
            <a:r>
              <a:rPr lang="en-US" sz="1200" b="0" i="0" u="none" strike="noStrike" kern="1200" baseline="0">
                <a:solidFill>
                  <a:schemeClr val="tx1"/>
                </a:solidFill>
                <a:latin typeface="+mn-lt"/>
                <a:ea typeface="+mn-ea"/>
                <a:cs typeface="+mn-cs"/>
              </a:rPr>
              <a:t>A resistor in series should be added to an existing resistor to increase the resistance</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7</a:t>
            </a:fld>
            <a:endParaRPr lang="en-US"/>
          </a:p>
        </p:txBody>
      </p:sp>
    </p:spTree>
    <p:extLst>
      <p:ext uri="{BB962C8B-B14F-4D97-AF65-F5344CB8AC3E}">
        <p14:creationId xmlns:p14="http://schemas.microsoft.com/office/powerpoint/2010/main" val="197399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29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E5B07 : </a:t>
            </a:r>
            <a:r>
              <a:rPr lang="en-US" sz="1200" kern="1200" baseline="0">
                <a:solidFill>
                  <a:schemeClr val="tx1"/>
                </a:solidFill>
                <a:latin typeface="+mn-lt"/>
                <a:ea typeface="+mn-ea"/>
                <a:cs typeface="+mn-cs"/>
              </a:rPr>
              <a:t>The phase angle between the voltage across and the current through a series RLC circuit if XC is 500 ohms, R is 1 kilohm, and XL is 250 ohms is 14.0 degrees with the voltage lagging the current</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30</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E5B01 : </a:t>
            </a:r>
            <a:r>
              <a:rPr lang="en-US" sz="1200" kern="1200" baseline="0">
                <a:solidFill>
                  <a:schemeClr val="tx1"/>
                </a:solidFill>
                <a:latin typeface="+mn-lt"/>
                <a:ea typeface="+mn-ea"/>
                <a:cs typeface="+mn-cs"/>
              </a:rPr>
              <a:t>One time constant is the term for the time required for the capacitor in an RC circuit to be charged to 63.2% of the applied voltage</a:t>
            </a:r>
          </a:p>
          <a:p>
            <a:r>
              <a:rPr lang="en-US" sz="1200" kern="1200" baseline="0">
                <a:solidFill>
                  <a:schemeClr val="tx1"/>
                </a:solidFill>
                <a:latin typeface="+mn-lt"/>
                <a:ea typeface="+mn-ea"/>
                <a:cs typeface="+mn-cs"/>
              </a:rPr>
              <a:t>E5B02 : One time constant is the term for the time it takes for a charged capacitor in an RC circuit to discharge to 36.8% of its initial voltage</a:t>
            </a:r>
          </a:p>
          <a:p>
            <a:r>
              <a:rPr lang="en-US" sz="1200" kern="1200" baseline="0">
                <a:solidFill>
                  <a:schemeClr val="tx1"/>
                </a:solidFill>
                <a:latin typeface="+mn-lt"/>
                <a:ea typeface="+mn-ea"/>
                <a:cs typeface="+mn-cs"/>
              </a:rPr>
              <a:t>E5B03 (removed) : The capacitor in an RC circuit is discharged to 13.5% of the starting voltage after two time constants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32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E6D09 : </a:t>
            </a:r>
            <a:r>
              <a:rPr lang="en-US" sz="1200" b="0" i="0" u="none" strike="noStrike" kern="1200" baseline="0">
                <a:solidFill>
                  <a:schemeClr val="tx1"/>
                </a:solidFill>
                <a:latin typeface="+mn-lt"/>
                <a:ea typeface="+mn-ea"/>
                <a:cs typeface="+mn-cs"/>
              </a:rPr>
              <a:t>Ferrite beads are commonly used as VHF and UHF parasitic suppressors at the input and output terminals of a transistor HF amplifier</a:t>
            </a:r>
          </a:p>
          <a:p>
            <a:r>
              <a:rPr lang="en-US" sz="1200" b="0" i="0" u="none" strike="noStrike" kern="1200" baseline="0">
                <a:solidFill>
                  <a:schemeClr val="tx1"/>
                </a:solidFill>
                <a:latin typeface="+mn-lt"/>
                <a:ea typeface="+mn-ea"/>
                <a:cs typeface="+mn-cs"/>
              </a:rPr>
              <a:t>E6D10 : Toroidal cores confine most of the magnetic field within the core material, unlike a sloenoidal core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E6D08 : Powdered-iron toroids generally maintain their characteristics at higher currents</a:t>
            </a:r>
          </a:p>
          <a:p>
            <a:r>
              <a:rPr lang="en-US"/>
              <a:t>E6D05 : </a:t>
            </a:r>
            <a:r>
              <a:rPr lang="en-US" sz="1200" b="0" i="0" u="none" strike="noStrike" kern="1200" baseline="0">
                <a:solidFill>
                  <a:schemeClr val="tx1"/>
                </a:solidFill>
                <a:latin typeface="+mn-lt"/>
                <a:ea typeface="+mn-ea"/>
                <a:cs typeface="+mn-cs"/>
              </a:rPr>
              <a:t>Ferrite toroids generally require fewer turns to produce a given inductance value</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33</a:t>
            </a:fld>
            <a:endParaRPr lang="en-US"/>
          </a:p>
        </p:txBody>
      </p:sp>
    </p:spTree>
    <p:extLst>
      <p:ext uri="{BB962C8B-B14F-4D97-AF65-F5344CB8AC3E}">
        <p14:creationId xmlns:p14="http://schemas.microsoft.com/office/powerpoint/2010/main" val="2564203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34</a:t>
            </a:fld>
            <a:endParaRPr lang="en-US"/>
          </a:p>
        </p:txBody>
      </p:sp>
    </p:spTree>
    <p:extLst>
      <p:ext uri="{BB962C8B-B14F-4D97-AF65-F5344CB8AC3E}">
        <p14:creationId xmlns:p14="http://schemas.microsoft.com/office/powerpoint/2010/main" val="958767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E5D14 : R</a:t>
            </a:r>
            <a:r>
              <a:rPr lang="en-US" sz="1200" b="0" i="0" u="none" strike="noStrike" kern="1200" baseline="0">
                <a:solidFill>
                  <a:schemeClr val="tx1"/>
                </a:solidFill>
                <a:latin typeface="+mn-lt"/>
                <a:ea typeface="+mn-ea"/>
                <a:cs typeface="+mn-cs"/>
              </a:rPr>
              <a:t>eactive power is wattless, nonproductive power</a:t>
            </a:r>
            <a:endParaRPr lang="en-US"/>
          </a:p>
          <a:p>
            <a:r>
              <a:rPr lang="en-US"/>
              <a:t>E5D09 : R</a:t>
            </a:r>
            <a:r>
              <a:rPr lang="en-US" sz="1200" b="0" i="0" u="none" strike="noStrike" kern="1200" baseline="0">
                <a:solidFill>
                  <a:schemeClr val="tx1"/>
                </a:solidFill>
                <a:latin typeface="+mn-lt"/>
                <a:ea typeface="+mn-ea"/>
                <a:cs typeface="+mn-cs"/>
              </a:rPr>
              <a:t>eactive power in an AC circuit that has both ideal inductors and ideal capacitors is repeatedly exchanged between the associated magnetic and electric fields, but is not dissipated</a:t>
            </a:r>
          </a:p>
        </p:txBody>
      </p:sp>
      <p:sp>
        <p:nvSpPr>
          <p:cNvPr id="4" name="Slide Number Placeholder 3"/>
          <p:cNvSpPr>
            <a:spLocks noGrp="1"/>
          </p:cNvSpPr>
          <p:nvPr>
            <p:ph type="sldNum" sz="quarter" idx="10"/>
          </p:nvPr>
        </p:nvSpPr>
        <p:spPr/>
        <p:txBody>
          <a:bodyPr/>
          <a:lstStyle/>
          <a:p>
            <a:fld id="{6EE41076-8C3C-403C-9443-39822D89CBD0}" type="slidenum">
              <a:rPr lang="en-US" smtClean="0"/>
              <a:pPr/>
              <a:t>35</a:t>
            </a:fld>
            <a:endParaRPr lang="en-US"/>
          </a:p>
        </p:txBody>
      </p:sp>
    </p:spTree>
    <p:extLst>
      <p:ext uri="{BB962C8B-B14F-4D97-AF65-F5344CB8AC3E}">
        <p14:creationId xmlns:p14="http://schemas.microsoft.com/office/powerpoint/2010/main" val="484524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E5D11 : T</a:t>
            </a:r>
            <a:r>
              <a:rPr lang="en-US" sz="1200" b="0" i="0" u="none" strike="noStrike" kern="1200" baseline="0">
                <a:solidFill>
                  <a:schemeClr val="tx1"/>
                </a:solidFill>
                <a:latin typeface="+mn-lt"/>
                <a:ea typeface="+mn-ea"/>
                <a:cs typeface="+mn-cs"/>
              </a:rPr>
              <a:t>he power factor of an R-L circuit having a 60 degree phase angle between the voltage and the current is 0.5</a:t>
            </a:r>
          </a:p>
          <a:p>
            <a:r>
              <a:rPr lang="en-US" sz="1200" b="0" i="0" u="none" strike="noStrike" kern="1200" baseline="0">
                <a:solidFill>
                  <a:schemeClr val="tx1"/>
                </a:solidFill>
                <a:latin typeface="+mn-lt"/>
                <a:ea typeface="+mn-ea"/>
                <a:cs typeface="+mn-cs"/>
              </a:rPr>
              <a:t>E5D12 : 80 watts are consumed in a circuit having a power factor of 0.2 if the input is 100-V AC at 4 amperes</a:t>
            </a:r>
          </a:p>
          <a:p>
            <a:r>
              <a:rPr lang="en-US" sz="1200" b="0" i="0" u="none" strike="noStrike" kern="1200" baseline="0">
                <a:solidFill>
                  <a:schemeClr val="tx1"/>
                </a:solidFill>
                <a:latin typeface="+mn-lt"/>
                <a:ea typeface="+mn-ea"/>
                <a:cs typeface="+mn-cs"/>
              </a:rPr>
              <a:t>E5D18 : 355 W are consumed in a circuit having a power factor of 0.71 if the apparent power is 500 VA</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37</a:t>
            </a:fld>
            <a:endParaRPr lang="en-US"/>
          </a:p>
        </p:txBody>
      </p:sp>
    </p:spTree>
    <p:extLst>
      <p:ext uri="{BB962C8B-B14F-4D97-AF65-F5344CB8AC3E}">
        <p14:creationId xmlns:p14="http://schemas.microsoft.com/office/powerpoint/2010/main" val="2531823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E5D01 : T</a:t>
            </a:r>
            <a:r>
              <a:rPr lang="en-US" sz="1200" b="0" i="0" u="none" strike="noStrike" kern="1200" baseline="0">
                <a:solidFill>
                  <a:schemeClr val="tx1"/>
                </a:solidFill>
                <a:latin typeface="+mn-lt"/>
                <a:ea typeface="+mn-ea"/>
                <a:cs typeface="+mn-cs"/>
              </a:rPr>
              <a:t>he result of skin effect is that as frequency increases, RF current flows in a thinner layer of the conductor, closer to the surface</a:t>
            </a:r>
          </a:p>
          <a:p>
            <a:r>
              <a:rPr lang="en-US" sz="1200" b="0" i="0" u="none" strike="noStrike" kern="1200" baseline="0">
                <a:solidFill>
                  <a:schemeClr val="tx1"/>
                </a:solidFill>
                <a:latin typeface="+mn-lt"/>
                <a:ea typeface="+mn-ea"/>
                <a:cs typeface="+mn-cs"/>
              </a:rPr>
              <a:t>E5D02 (removed) : The resistance of a conductor different for RF currents than for direct currents because of skin effect</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38</a:t>
            </a:fld>
            <a:endParaRPr lang="en-US"/>
          </a:p>
        </p:txBody>
      </p:sp>
    </p:spTree>
    <p:extLst>
      <p:ext uri="{BB962C8B-B14F-4D97-AF65-F5344CB8AC3E}">
        <p14:creationId xmlns:p14="http://schemas.microsoft.com/office/powerpoint/2010/main" val="36219599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E4E04 : C</a:t>
            </a:r>
            <a:r>
              <a:rPr lang="en-US" sz="1200" kern="1200" baseline="0">
                <a:solidFill>
                  <a:schemeClr val="tx1"/>
                </a:solidFill>
                <a:latin typeface="+mn-lt"/>
                <a:ea typeface="+mn-ea"/>
                <a:cs typeface="+mn-cs"/>
              </a:rPr>
              <a:t>onducted and radiated noise caused by an automobile alternator can be suppressed by connecting the radio's power leads directly to the battery and by installing coaxial capacitors in line with the alternator leads</a:t>
            </a:r>
          </a:p>
          <a:p>
            <a:r>
              <a:rPr lang="en-US" sz="1200" kern="1200" baseline="0">
                <a:solidFill>
                  <a:schemeClr val="tx1"/>
                </a:solidFill>
                <a:latin typeface="+mn-lt"/>
                <a:ea typeface="+mn-ea"/>
                <a:cs typeface="+mn-cs"/>
              </a:rPr>
              <a:t>E4E05 : Noise from an electric motor can be suppressed by installing a brute-force AC-line filter in series with the motor leads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40</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E4E07 : </a:t>
            </a:r>
            <a:r>
              <a:rPr lang="en-US" sz="1200" kern="1200" baseline="0">
                <a:solidFill>
                  <a:schemeClr val="tx1"/>
                </a:solidFill>
                <a:latin typeface="+mn-lt"/>
                <a:ea typeface="+mn-ea"/>
                <a:cs typeface="+mn-cs"/>
              </a:rPr>
              <a:t>How you can determine if line noise interference is being generated within your home is by turning off the AC power line main circuit breaker and listening on a battery operated radio</a:t>
            </a:r>
            <a:endParaRPr lang="en-US"/>
          </a:p>
          <a:p>
            <a:r>
              <a:rPr lang="en-US"/>
              <a:t>E4E08 : </a:t>
            </a:r>
            <a:r>
              <a:rPr lang="en-US" sz="1200" kern="1200" baseline="0">
                <a:solidFill>
                  <a:schemeClr val="tx1"/>
                </a:solidFill>
                <a:latin typeface="+mn-lt"/>
                <a:ea typeface="+mn-ea"/>
                <a:cs typeface="+mn-cs"/>
              </a:rPr>
              <a:t>A common-mode signal at the frequency of the radio transmitter is picked up by electrical wiring near a radio antenna</a:t>
            </a:r>
            <a:endParaRPr lang="en-US"/>
          </a:p>
          <a:p>
            <a:r>
              <a:rPr lang="en-US"/>
              <a:t>E4E13 : A</a:t>
            </a:r>
            <a:r>
              <a:rPr lang="en-US" sz="1200" kern="1200" baseline="0">
                <a:solidFill>
                  <a:schemeClr val="tx1"/>
                </a:solidFill>
                <a:latin typeface="+mn-lt"/>
                <a:ea typeface="+mn-ea"/>
                <a:cs typeface="+mn-cs"/>
              </a:rPr>
              <a:t> loud roaring or buzzing AC line interference that comes and goes at intervals can be caused by arcing thermostat contacts, defective doorbell or doorbell transformer, or a malfunctioning illuminated advertising display</a:t>
            </a:r>
            <a:endParaRPr lang="en-US"/>
          </a:p>
          <a:p>
            <a:r>
              <a:rPr lang="en-US"/>
              <a:t>E4E14 : U</a:t>
            </a:r>
            <a:r>
              <a:rPr lang="en-US" sz="1200" kern="1200" baseline="0">
                <a:solidFill>
                  <a:schemeClr val="tx1"/>
                </a:solidFill>
                <a:latin typeface="+mn-lt"/>
                <a:ea typeface="+mn-ea"/>
                <a:cs typeface="+mn-cs"/>
              </a:rPr>
              <a:t>nstable modulated or unmodulated signals at specific frequencies can be caused by a nearby personal computer</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G5C04 : T</a:t>
            </a:r>
            <a:r>
              <a:rPr lang="en-US" sz="1200" b="0" i="0" u="none" strike="noStrike" kern="1200" baseline="0">
                <a:solidFill>
                  <a:schemeClr val="tx1"/>
                </a:solidFill>
                <a:latin typeface="+mn-lt"/>
                <a:ea typeface="+mn-ea"/>
                <a:cs typeface="+mn-cs"/>
              </a:rPr>
              <a:t>he total resistance of three 100-ohm resistors in parallel is 33.3 ohms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G5C15 : The total resistance of a 10 ohm, a 20 ohm, and a 50 ohm resistor in parallel is 5.9 ohms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8</a:t>
            </a:fld>
            <a:endParaRPr lang="en-US"/>
          </a:p>
        </p:txBody>
      </p:sp>
    </p:spTree>
    <p:extLst>
      <p:ext uri="{BB962C8B-B14F-4D97-AF65-F5344CB8AC3E}">
        <p14:creationId xmlns:p14="http://schemas.microsoft.com/office/powerpoint/2010/main" val="42733466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E4C15 : </a:t>
            </a:r>
            <a:r>
              <a:rPr lang="en-US" sz="1200" kern="1200" baseline="0">
                <a:solidFill>
                  <a:schemeClr val="tx1"/>
                </a:solidFill>
                <a:latin typeface="+mn-lt"/>
                <a:ea typeface="+mn-ea"/>
                <a:cs typeface="+mn-cs"/>
              </a:rPr>
              <a:t>Atmospheric noise is the primary source of noise that can be heard from an HF receiver with an antenna connected</a:t>
            </a:r>
            <a:endParaRPr lang="en-US"/>
          </a:p>
          <a:p>
            <a:r>
              <a:rPr lang="en-US"/>
              <a:t>E4E06 : </a:t>
            </a:r>
            <a:r>
              <a:rPr lang="en-US" sz="1200" kern="1200" baseline="0">
                <a:solidFill>
                  <a:schemeClr val="tx1"/>
                </a:solidFill>
                <a:latin typeface="+mn-lt"/>
                <a:ea typeface="+mn-ea"/>
                <a:cs typeface="+mn-cs"/>
              </a:rPr>
              <a:t>Thunderstorms are a major cause of atmospheric static</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E4E10 : I</a:t>
            </a:r>
            <a:r>
              <a:rPr lang="en-US" sz="1200" kern="1200" baseline="0">
                <a:solidFill>
                  <a:schemeClr val="tx1"/>
                </a:solidFill>
                <a:latin typeface="+mn-lt"/>
                <a:ea typeface="+mn-ea"/>
                <a:cs typeface="+mn-cs"/>
              </a:rPr>
              <a:t>nterference caused by a touch controlled electrical device sounds like AC hum on an AM receiver, may drift slowly across the HF spectrum, and can be several kHz in width</a:t>
            </a:r>
            <a:endParaRPr lang="en-US"/>
          </a:p>
          <a:p>
            <a:r>
              <a:rPr lang="en-US"/>
              <a:t>E4E11 : I</a:t>
            </a:r>
            <a:r>
              <a:rPr lang="en-US" sz="1200" kern="1200" baseline="0">
                <a:solidFill>
                  <a:schemeClr val="tx1"/>
                </a:solidFill>
                <a:latin typeface="+mn-lt"/>
                <a:ea typeface="+mn-ea"/>
                <a:cs typeface="+mn-cs"/>
              </a:rPr>
              <a:t>f you are hearing combinations of local AM broadcast signals within one or more of the MF or HF ham bands, nearby corroded metal joints are mixing and re-radiating the broadcast signals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E4E02 : </a:t>
            </a:r>
            <a:r>
              <a:rPr lang="en-US" sz="1200" kern="1200" baseline="0">
                <a:solidFill>
                  <a:schemeClr val="tx1"/>
                </a:solidFill>
                <a:latin typeface="+mn-lt"/>
                <a:ea typeface="+mn-ea"/>
                <a:cs typeface="+mn-cs"/>
              </a:rPr>
              <a:t>Broadband white noise, ignition noise, and power line noise can often be reduced with a DSP noise filter</a:t>
            </a:r>
            <a:endParaRPr lang="en-US"/>
          </a:p>
          <a:p>
            <a:r>
              <a:rPr lang="en-US"/>
              <a:t>E4E12 : O</a:t>
            </a:r>
            <a:r>
              <a:rPr lang="en-US" sz="1200" kern="1200" baseline="0">
                <a:solidFill>
                  <a:schemeClr val="tx1"/>
                </a:solidFill>
                <a:latin typeface="+mn-lt"/>
                <a:ea typeface="+mn-ea"/>
                <a:cs typeface="+mn-cs"/>
              </a:rPr>
              <a:t>ne disadvantage of using some types of automatic DSP notch-filters when attempting to copy CW signals is the DSP filter can remove the desired signal at the same time as it removes interfering signals</a:t>
            </a:r>
            <a:endParaRPr lang="en-US"/>
          </a:p>
          <a:p>
            <a:r>
              <a:rPr lang="en-US"/>
              <a:t>E4C13 : A</a:t>
            </a:r>
            <a:r>
              <a:rPr lang="en-US" sz="1200" kern="1200" baseline="0">
                <a:solidFill>
                  <a:schemeClr val="tx1"/>
                </a:solidFill>
                <a:latin typeface="+mn-lt"/>
                <a:ea typeface="+mn-ea"/>
                <a:cs typeface="+mn-cs"/>
              </a:rPr>
              <a:t> narrow-band roofing filter affects receiver performance in that it improves dynamic range by attenuating strong signals near the receive frequency</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E4E01 : </a:t>
            </a:r>
            <a:r>
              <a:rPr lang="en-US" sz="1200" kern="1200" baseline="0">
                <a:solidFill>
                  <a:schemeClr val="tx1"/>
                </a:solidFill>
                <a:latin typeface="+mn-lt"/>
                <a:ea typeface="+mn-ea"/>
                <a:cs typeface="+mn-cs"/>
              </a:rPr>
              <a:t>Ignition noise can often be reduced by use of a receiver noise blanker</a:t>
            </a:r>
            <a:endParaRPr lang="en-US"/>
          </a:p>
          <a:p>
            <a:r>
              <a:rPr lang="en-US"/>
              <a:t>E4E03 : </a:t>
            </a:r>
            <a:r>
              <a:rPr lang="en-US" sz="1200" kern="1200" baseline="0">
                <a:solidFill>
                  <a:schemeClr val="tx1"/>
                </a:solidFill>
                <a:latin typeface="+mn-lt"/>
                <a:ea typeface="+mn-ea"/>
                <a:cs typeface="+mn-cs"/>
              </a:rPr>
              <a:t>A receiver noise blanker might be able to remove signals which appear across a wide bandwidth from desired signals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E4C14 : Spurious image signal from </a:t>
            </a:r>
            <a:r>
              <a:rPr lang="en-US" sz="1200" kern="1200" baseline="0">
                <a:solidFill>
                  <a:schemeClr val="tx1"/>
                </a:solidFill>
                <a:latin typeface="+mn-lt"/>
                <a:ea typeface="+mn-ea"/>
                <a:cs typeface="+mn-cs"/>
              </a:rPr>
              <a:t>15.210 MHz </a:t>
            </a:r>
            <a:r>
              <a:rPr lang="en-US"/>
              <a:t>can be generated </a:t>
            </a:r>
            <a:r>
              <a:rPr lang="en-US" sz="1200" kern="1200" baseline="0">
                <a:solidFill>
                  <a:schemeClr val="tx1"/>
                </a:solidFill>
                <a:latin typeface="+mn-lt"/>
                <a:ea typeface="+mn-ea"/>
                <a:cs typeface="+mn-cs"/>
              </a:rPr>
              <a:t>in a receiver tuned to 14.300 MHz and which uses a 455 kHz IF frequency</a:t>
            </a:r>
            <a:endParaRPr lang="en-US"/>
          </a:p>
          <a:p>
            <a:r>
              <a:rPr lang="en-US"/>
              <a:t>E4C02, E4D09 : </a:t>
            </a:r>
            <a:r>
              <a:rPr lang="en-US" sz="1200" kern="1200" baseline="0">
                <a:solidFill>
                  <a:schemeClr val="tx1"/>
                </a:solidFill>
                <a:latin typeface="+mn-lt"/>
                <a:ea typeface="+mn-ea"/>
                <a:cs typeface="+mn-cs"/>
              </a:rPr>
              <a:t>A front-end filter or pre-selector of a receiver can be effective in eliminating image signal interference</a:t>
            </a:r>
            <a:endParaRPr lang="en-US"/>
          </a:p>
          <a:p>
            <a:r>
              <a:rPr lang="en-US"/>
              <a:t>E4C09 : A</a:t>
            </a:r>
            <a:r>
              <a:rPr lang="en-US" sz="1200" kern="1200" baseline="0">
                <a:solidFill>
                  <a:schemeClr val="tx1"/>
                </a:solidFill>
                <a:latin typeface="+mn-lt"/>
                <a:ea typeface="+mn-ea"/>
                <a:cs typeface="+mn-cs"/>
              </a:rPr>
              <a:t> good reason for selecting a high frequency for the design of the IF in a conventional HF or VHF communications receiver is that it is easier for front-end circuitry to eliminate image responses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E4D12 : </a:t>
            </a:r>
            <a:r>
              <a:rPr lang="en-US" sz="1200" kern="1200" baseline="0">
                <a:solidFill>
                  <a:schemeClr val="tx1"/>
                </a:solidFill>
                <a:latin typeface="+mn-lt"/>
                <a:ea typeface="+mn-ea"/>
                <a:cs typeface="+mn-cs"/>
              </a:rPr>
              <a:t>Desensitization is the reduction in receiver sensitivity caused by a strong signal near the received frequency</a:t>
            </a:r>
            <a:endParaRPr lang="en-US"/>
          </a:p>
          <a:p>
            <a:r>
              <a:rPr lang="en-US"/>
              <a:t>E4D13 : </a:t>
            </a:r>
            <a:r>
              <a:rPr lang="en-US" sz="1200" kern="1200" baseline="0">
                <a:solidFill>
                  <a:schemeClr val="tx1"/>
                </a:solidFill>
                <a:latin typeface="+mn-lt"/>
                <a:ea typeface="+mn-ea"/>
                <a:cs typeface="+mn-cs"/>
              </a:rPr>
              <a:t>Strong adjacent-channel signals can cause receiver desensitization</a:t>
            </a:r>
            <a:endParaRPr lang="en-US"/>
          </a:p>
          <a:p>
            <a:r>
              <a:rPr lang="en-US"/>
              <a:t>E4D14 : </a:t>
            </a:r>
            <a:r>
              <a:rPr lang="en-US" sz="1200" kern="1200" baseline="0">
                <a:solidFill>
                  <a:schemeClr val="tx1"/>
                </a:solidFill>
                <a:latin typeface="+mn-lt"/>
                <a:ea typeface="+mn-ea"/>
                <a:cs typeface="+mn-cs"/>
              </a:rPr>
              <a:t>Decrease the RF bandwidth of the receiver to reduce the likelihood of receiver desensitization</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E4C05 : </a:t>
            </a:r>
            <a:r>
              <a:rPr lang="en-US" sz="1200" kern="1200" baseline="0">
                <a:solidFill>
                  <a:schemeClr val="tx1"/>
                </a:solidFill>
                <a:latin typeface="+mn-lt"/>
                <a:ea typeface="+mn-ea"/>
                <a:cs typeface="+mn-cs"/>
              </a:rPr>
              <a:t>-174 dBm/Hz represents the theoretical noise at the input of a perfect receiver at room temperature</a:t>
            </a:r>
            <a:endParaRPr lang="en-US"/>
          </a:p>
          <a:p>
            <a:r>
              <a:rPr lang="en-US"/>
              <a:t>E4C04 : T</a:t>
            </a:r>
            <a:r>
              <a:rPr lang="en-US" sz="1200" kern="1200" baseline="0">
                <a:solidFill>
                  <a:schemeClr val="tx1"/>
                </a:solidFill>
                <a:latin typeface="+mn-lt"/>
                <a:ea typeface="+mn-ea"/>
                <a:cs typeface="+mn-cs"/>
              </a:rPr>
              <a:t>he noise figure of a receiver is the ratio in dB of the noise generated by the receiver compared to the theoretical minimum noise</a:t>
            </a:r>
            <a:endParaRPr lang="en-US"/>
          </a:p>
          <a:p>
            <a:r>
              <a:rPr lang="en-US"/>
              <a:t>E4C06 : </a:t>
            </a:r>
            <a:r>
              <a:rPr lang="en-US" sz="1200" kern="1200" baseline="0">
                <a:solidFill>
                  <a:schemeClr val="tx1"/>
                </a:solidFill>
                <a:latin typeface="+mn-lt"/>
                <a:ea typeface="+mn-ea"/>
                <a:cs typeface="+mn-cs"/>
              </a:rPr>
              <a:t>The level of an unmodulated carrier input to a receiver that would yield an audio output SNR of 0 dB in a 400 Hz noise bandwidth is -148 dBm</a:t>
            </a:r>
            <a:endParaRPr lang="en-US"/>
          </a:p>
          <a:p>
            <a:r>
              <a:rPr lang="en-US"/>
              <a:t>E4C08 (removed, but left in the notes for the effect) : L</a:t>
            </a:r>
            <a:r>
              <a:rPr lang="en-US" sz="1200" kern="1200" baseline="0">
                <a:solidFill>
                  <a:schemeClr val="tx1"/>
                </a:solidFill>
                <a:latin typeface="+mn-lt"/>
                <a:ea typeface="+mn-ea"/>
                <a:cs typeface="+mn-cs"/>
              </a:rPr>
              <a:t>owering the noise figure affects receiver performance by improving weak signal sensitivity</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E4D01 : </a:t>
            </a:r>
            <a:r>
              <a:rPr lang="en-US" sz="1200" kern="1200" baseline="0">
                <a:solidFill>
                  <a:schemeClr val="tx1"/>
                </a:solidFill>
                <a:latin typeface="+mn-lt"/>
                <a:ea typeface="+mn-ea"/>
                <a:cs typeface="+mn-cs"/>
              </a:rPr>
              <a:t>The blocking dynamic range of a receiver is the difference in dB between the noise floor and the level of an incoming signal which will cause 1 dB of gain compression</a:t>
            </a:r>
            <a:endParaRPr lang="en-US"/>
          </a:p>
          <a:p>
            <a:r>
              <a:rPr lang="en-US"/>
              <a:t>E4D02 : </a:t>
            </a:r>
            <a:r>
              <a:rPr lang="en-US" sz="1200" kern="1200" baseline="0">
                <a:solidFill>
                  <a:schemeClr val="tx1"/>
                </a:solidFill>
                <a:latin typeface="+mn-lt"/>
                <a:ea typeface="+mn-ea"/>
                <a:cs typeface="+mn-cs"/>
              </a:rPr>
              <a:t>Two problems caused by poor dynamic range in a communications receiver are cross-modulation of the desired signal and desensitization from strong adjacent signals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49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E4D06 : </a:t>
            </a:r>
            <a:r>
              <a:rPr lang="en-US" sz="1200" kern="1200" baseline="0">
                <a:solidFill>
                  <a:schemeClr val="tx1"/>
                </a:solidFill>
                <a:latin typeface="+mn-lt"/>
                <a:ea typeface="+mn-ea"/>
                <a:cs typeface="+mn-cs"/>
              </a:rPr>
              <a:t>Intermodulation interference is the term for unwanted signals generated by the mixing of two or more signals</a:t>
            </a:r>
            <a:endParaRPr lang="en-US"/>
          </a:p>
          <a:p>
            <a:r>
              <a:rPr lang="en-US"/>
              <a:t>E4D03 : I</a:t>
            </a:r>
            <a:r>
              <a:rPr lang="en-US" sz="1200" kern="1200" baseline="0">
                <a:solidFill>
                  <a:schemeClr val="tx1"/>
                </a:solidFill>
                <a:latin typeface="+mn-lt"/>
                <a:ea typeface="+mn-ea"/>
                <a:cs typeface="+mn-cs"/>
              </a:rPr>
              <a:t>ntermodulation interference between two repeaters can occur when the repeaters are in close proximity and the signals mix in the final amplifier of one or both transmitters</a:t>
            </a:r>
            <a:endParaRPr lang="en-US"/>
          </a:p>
          <a:p>
            <a:r>
              <a:rPr lang="en-US"/>
              <a:t>E4D04 : </a:t>
            </a:r>
            <a:r>
              <a:rPr lang="en-US" sz="1200" kern="1200" baseline="0">
                <a:solidFill>
                  <a:schemeClr val="tx1"/>
                </a:solidFill>
                <a:latin typeface="+mn-lt"/>
                <a:ea typeface="+mn-ea"/>
                <a:cs typeface="+mn-cs"/>
              </a:rPr>
              <a:t>A properly terminated circulator at the output of the transmitter may reduce or eliminate intermodulation interference in a repeater caused by another transmitter operating in close proximity</a:t>
            </a:r>
            <a:endParaRPr lang="en-US"/>
          </a:p>
          <a:p>
            <a:r>
              <a:rPr lang="en-US"/>
              <a:t>E4D08 : </a:t>
            </a:r>
            <a:r>
              <a:rPr lang="en-US" sz="1200" kern="1200" baseline="0">
                <a:solidFill>
                  <a:schemeClr val="tx1"/>
                </a:solidFill>
                <a:latin typeface="+mn-lt"/>
                <a:ea typeface="+mn-ea"/>
                <a:cs typeface="+mn-cs"/>
              </a:rPr>
              <a:t>Nonlinear circuits or devices causes intermodulation in an electronic circuit</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50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E4D05 : </a:t>
            </a:r>
            <a:r>
              <a:rPr lang="en-US" sz="1200" kern="1200" baseline="0">
                <a:solidFill>
                  <a:schemeClr val="tx1"/>
                </a:solidFill>
                <a:latin typeface="+mn-lt"/>
                <a:ea typeface="+mn-ea"/>
                <a:cs typeface="+mn-cs"/>
              </a:rPr>
              <a:t>146.34 MHz and 146.61 MHz transmitter frequencies would cause an intermodulation-product signal in a receiver tuned to 146.70 MHz when a nearby station transmits on 146.52 MHz</a:t>
            </a:r>
            <a:endParaRPr lang="en-US"/>
          </a:p>
          <a:p>
            <a:r>
              <a:rPr lang="en-US"/>
              <a:t>E4D10 : W</a:t>
            </a:r>
            <a:r>
              <a:rPr lang="en-US" sz="1200" kern="1200" baseline="0">
                <a:solidFill>
                  <a:schemeClr val="tx1"/>
                </a:solidFill>
                <a:latin typeface="+mn-lt"/>
                <a:ea typeface="+mn-ea"/>
                <a:cs typeface="+mn-cs"/>
              </a:rPr>
              <a:t>ith respect to receiver performance a third-order intercept level of 40 dBm means a pair of 40 dBm signals will theoretically generate a third-order intermodulation product with the same level as the input signals</a:t>
            </a:r>
            <a:endParaRPr lang="en-US"/>
          </a:p>
          <a:p>
            <a:r>
              <a:rPr lang="en-US"/>
              <a:t>E4D11 : T</a:t>
            </a:r>
            <a:r>
              <a:rPr lang="en-US" sz="1200" kern="1200" baseline="0">
                <a:solidFill>
                  <a:schemeClr val="tx1"/>
                </a:solidFill>
                <a:latin typeface="+mn-lt"/>
                <a:ea typeface="+mn-ea"/>
                <a:cs typeface="+mn-cs"/>
              </a:rPr>
              <a:t>hird-order intermodulation products are created within a receiver of particular interest compared to other products because the third-order product of two signals which are in the band of interest is also likely to be within the band</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51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G5C11 : T</a:t>
            </a:r>
            <a:r>
              <a:rPr lang="en-US" sz="1200" b="0" i="0" u="none" strike="noStrike" kern="1200" baseline="0">
                <a:solidFill>
                  <a:schemeClr val="tx1"/>
                </a:solidFill>
                <a:latin typeface="+mn-lt"/>
                <a:ea typeface="+mn-ea"/>
                <a:cs typeface="+mn-cs"/>
              </a:rPr>
              <a:t>he inductance of a 20 mH inductor in series with a 50 mH inductor is 70 mH</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10</a:t>
            </a:fld>
            <a:endParaRPr lang="en-US"/>
          </a:p>
        </p:txBody>
      </p:sp>
    </p:spTree>
    <p:extLst>
      <p:ext uri="{BB962C8B-B14F-4D97-AF65-F5344CB8AC3E}">
        <p14:creationId xmlns:p14="http://schemas.microsoft.com/office/powerpoint/2010/main" val="24768902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E4E09 : </a:t>
            </a:r>
            <a:r>
              <a:rPr lang="en-US" sz="1200" kern="1200" baseline="0">
                <a:solidFill>
                  <a:schemeClr val="tx1"/>
                </a:solidFill>
                <a:latin typeface="+mn-lt"/>
                <a:ea typeface="+mn-ea"/>
                <a:cs typeface="+mn-cs"/>
              </a:rPr>
              <a:t>Nearby signals may appear to be excessively wide even if they meet emission standards is an undesirable effect that can occur when using an IF noise blanker</a:t>
            </a:r>
            <a:endParaRPr lang="en-US"/>
          </a:p>
          <a:p>
            <a:r>
              <a:rPr lang="en-US"/>
              <a:t>E4D07 :</a:t>
            </a:r>
            <a:r>
              <a:rPr lang="en-US" baseline="0"/>
              <a:t> T</a:t>
            </a:r>
            <a:r>
              <a:rPr lang="en-US" sz="1200" kern="1200" baseline="0">
                <a:solidFill>
                  <a:schemeClr val="tx1"/>
                </a:solidFill>
                <a:latin typeface="+mn-lt"/>
                <a:ea typeface="+mn-ea"/>
                <a:cs typeface="+mn-cs"/>
              </a:rPr>
              <a:t>he most significant effect of an off-frequency signal when it is causing cross-modulation interference to a desired signal is that the off-frequency unwanted signal is heard in addition to the desired signal</a:t>
            </a:r>
            <a:endParaRPr lang="en-US" baseline="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a:t>E4C03 : </a:t>
            </a:r>
            <a:r>
              <a:rPr lang="en-US" sz="1200" kern="1200" baseline="0">
                <a:solidFill>
                  <a:schemeClr val="tx1"/>
                </a:solidFill>
                <a:latin typeface="+mn-lt"/>
                <a:ea typeface="+mn-ea"/>
                <a:cs typeface="+mn-cs"/>
              </a:rPr>
              <a:t>Capture effect is the term for the blocking of one FM phone signal by another, stronger FM phone signal</a:t>
            </a:r>
          </a:p>
        </p:txBody>
      </p:sp>
      <p:sp>
        <p:nvSpPr>
          <p:cNvPr id="4" name="Slide Number Placeholder 3"/>
          <p:cNvSpPr>
            <a:spLocks noGrp="1"/>
          </p:cNvSpPr>
          <p:nvPr>
            <p:ph type="sldNum" sz="quarter" idx="10"/>
          </p:nvPr>
        </p:nvSpPr>
        <p:spPr/>
        <p:txBody>
          <a:bodyPr/>
          <a:lstStyle/>
          <a:p>
            <a:fld id="{6EE41076-8C3C-403C-9443-39822D89CBD0}" type="slidenum">
              <a:rPr lang="en-US" smtClean="0"/>
              <a:pPr/>
              <a:t>52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E4C10 : </a:t>
            </a:r>
            <a:r>
              <a:rPr lang="en-US" sz="1200" kern="1200" baseline="0">
                <a:solidFill>
                  <a:schemeClr val="tx1"/>
                </a:solidFill>
                <a:latin typeface="+mn-lt"/>
                <a:ea typeface="+mn-ea"/>
                <a:cs typeface="+mn-cs"/>
              </a:rPr>
              <a:t>300 Hz is a desirable amount of selectivity for an amateur RTTY HF receiver</a:t>
            </a:r>
            <a:endParaRPr lang="en-US"/>
          </a:p>
          <a:p>
            <a:r>
              <a:rPr lang="en-US"/>
              <a:t>E4C11 : </a:t>
            </a:r>
            <a:r>
              <a:rPr lang="en-US" sz="1200" kern="1200" baseline="0">
                <a:solidFill>
                  <a:schemeClr val="tx1"/>
                </a:solidFill>
                <a:latin typeface="+mn-lt"/>
                <a:ea typeface="+mn-ea"/>
                <a:cs typeface="+mn-cs"/>
              </a:rPr>
              <a:t>2.4 kHz is a desirable amount of selectivity for an amateur SSB phone receiver</a:t>
            </a:r>
            <a:endParaRPr lang="en-US"/>
          </a:p>
          <a:p>
            <a:r>
              <a:rPr lang="en-US"/>
              <a:t>E4C12 : U</a:t>
            </a:r>
            <a:r>
              <a:rPr lang="en-US" sz="1200" kern="1200" baseline="0">
                <a:solidFill>
                  <a:schemeClr val="tx1"/>
                </a:solidFill>
                <a:latin typeface="+mn-lt"/>
                <a:ea typeface="+mn-ea"/>
                <a:cs typeface="+mn-cs"/>
              </a:rPr>
              <a:t>sing too wide a filter bandwidth in the IF section of a receiver can cause undesired signals to be heard</a:t>
            </a:r>
            <a:endParaRPr lang="en-US"/>
          </a:p>
          <a:p>
            <a:r>
              <a:rPr lang="en-US"/>
              <a:t>E4C07</a:t>
            </a:r>
            <a:r>
              <a:rPr lang="en-US" baseline="0"/>
              <a:t> : </a:t>
            </a:r>
            <a:r>
              <a:rPr lang="en-US" sz="1200" kern="1200" baseline="0">
                <a:solidFill>
                  <a:schemeClr val="tx1"/>
                </a:solidFill>
                <a:latin typeface="+mn-lt"/>
                <a:ea typeface="+mn-ea"/>
                <a:cs typeface="+mn-cs"/>
              </a:rPr>
              <a:t>MDS of a receiver represents the minimum discernible signal</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53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E4A11 : </a:t>
            </a:r>
            <a:r>
              <a:rPr lang="en-US" sz="1200" kern="1200" baseline="0">
                <a:solidFill>
                  <a:schemeClr val="tx1"/>
                </a:solidFill>
                <a:latin typeface="+mn-lt"/>
                <a:ea typeface="+mn-ea"/>
                <a:cs typeface="+mn-cs"/>
              </a:rPr>
              <a:t>Keeping the signal ground connection as short as possible is good practice when using an oscilloscope probe</a:t>
            </a:r>
            <a:endParaRPr lang="en-US"/>
          </a:p>
          <a:p>
            <a:r>
              <a:rPr lang="en-US"/>
              <a:t>E4A13 : T</a:t>
            </a:r>
            <a:r>
              <a:rPr lang="en-US" sz="1200" kern="1200" baseline="0">
                <a:solidFill>
                  <a:schemeClr val="tx1"/>
                </a:solidFill>
                <a:latin typeface="+mn-lt"/>
                <a:ea typeface="+mn-ea"/>
                <a:cs typeface="+mn-cs"/>
              </a:rPr>
              <a:t>he compensation of an oscilloscope probe is typically adjusted by displaying a square wave and adjusting the probe until the horizontal portions of the displayed wave are as nearly flat as possible</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54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E4A02 : A</a:t>
            </a:r>
            <a:r>
              <a:rPr lang="en-US" baseline="0"/>
              <a:t> s</a:t>
            </a:r>
            <a:r>
              <a:rPr lang="en-US" sz="1200" kern="1200" baseline="0">
                <a:solidFill>
                  <a:schemeClr val="tx1"/>
                </a:solidFill>
                <a:latin typeface="+mn-lt"/>
                <a:ea typeface="+mn-ea"/>
                <a:cs typeface="+mn-cs"/>
              </a:rPr>
              <a:t>pectrum analyzer displays frequency on the horizontal axis and amplitude on the vertical axis</a:t>
            </a:r>
            <a:endParaRPr lang="en-US"/>
          </a:p>
          <a:p>
            <a:r>
              <a:rPr lang="en-US"/>
              <a:t>E4A03 : </a:t>
            </a:r>
            <a:r>
              <a:rPr lang="en-US" sz="1200" kern="1200" baseline="0">
                <a:solidFill>
                  <a:schemeClr val="tx1"/>
                </a:solidFill>
                <a:latin typeface="+mn-lt"/>
                <a:ea typeface="+mn-ea"/>
                <a:cs typeface="+mn-cs"/>
              </a:rPr>
              <a:t>A spectrum analyzer is used to display spurious signals from a radio transmitter</a:t>
            </a:r>
            <a:endParaRPr lang="en-US"/>
          </a:p>
          <a:p>
            <a:r>
              <a:rPr lang="en-US"/>
              <a:t>E4B10 : </a:t>
            </a:r>
            <a:r>
              <a:rPr lang="en-US" sz="1200" kern="1200" baseline="0">
                <a:solidFill>
                  <a:schemeClr val="tx1"/>
                </a:solidFill>
                <a:latin typeface="+mn-lt"/>
                <a:ea typeface="+mn-ea"/>
                <a:cs typeface="+mn-cs"/>
              </a:rPr>
              <a:t>A spectrum analyzer is used to display intermodulation distortion products in an SSB transmission</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55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E4B01 : </a:t>
            </a:r>
            <a:r>
              <a:rPr lang="en-US" sz="1200" kern="1200" baseline="0">
                <a:solidFill>
                  <a:schemeClr val="tx1"/>
                </a:solidFill>
                <a:latin typeface="+mn-lt"/>
                <a:ea typeface="+mn-ea"/>
                <a:cs typeface="+mn-cs"/>
              </a:rPr>
              <a:t>Time base accuracy is a factor that most affects the accuracy of a frequency counter</a:t>
            </a:r>
            <a:endParaRPr lang="en-US"/>
          </a:p>
          <a:p>
            <a:r>
              <a:rPr lang="en-US"/>
              <a:t>E4B03 : </a:t>
            </a:r>
            <a:r>
              <a:rPr lang="en-US" sz="1200" kern="1200" baseline="0">
                <a:solidFill>
                  <a:schemeClr val="tx1"/>
                </a:solidFill>
                <a:latin typeface="+mn-lt"/>
                <a:ea typeface="+mn-ea"/>
                <a:cs typeface="+mn-cs"/>
              </a:rPr>
              <a:t>If a frequency counter with a specified accuracy of +/- 1.0 ppm reads 146,520,000 Hz, the most the actual frequency being measured could differ from the reading is 146.52 Hz</a:t>
            </a:r>
            <a:endParaRPr lang="en-US"/>
          </a:p>
          <a:p>
            <a:r>
              <a:rPr lang="en-US"/>
              <a:t>E4B04 : </a:t>
            </a:r>
            <a:r>
              <a:rPr lang="en-US" sz="1200" kern="1200" baseline="0">
                <a:solidFill>
                  <a:schemeClr val="tx1"/>
                </a:solidFill>
                <a:latin typeface="+mn-lt"/>
                <a:ea typeface="+mn-ea"/>
                <a:cs typeface="+mn-cs"/>
              </a:rPr>
              <a:t>If a frequency counter with a specified accuracy of +/- 0.1 ppm reads 146,520,000 Hz, the most the actual frequency being measured could differ from the reading is 14.652 Hz</a:t>
            </a:r>
            <a:endParaRPr lang="en-US"/>
          </a:p>
          <a:p>
            <a:r>
              <a:rPr lang="en-US"/>
              <a:t>E4B05 : </a:t>
            </a:r>
            <a:r>
              <a:rPr lang="en-US" sz="1200" kern="1200" baseline="0">
                <a:solidFill>
                  <a:schemeClr val="tx1"/>
                </a:solidFill>
                <a:latin typeface="+mn-lt"/>
                <a:ea typeface="+mn-ea"/>
                <a:cs typeface="+mn-cs"/>
              </a:rPr>
              <a:t>If a frequency counter with a specified accuracy of +/- 10 ppm reads 146,520,000 Hz, the most the actual frequency being measured could differ from the reading is 1465.20 Hz</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56</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E5D05 (removed) : Electric current creates a magnetic field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E5D06 : The magnetic field oriented about a conductor in relation to the direction of electron flow is in a direction determined by the left-hand rule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E5D07 : The amount of current determines the strength of a magnetic field around a conductor</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E5D08 : Potential energy is stored in an electromagnetic or electrostatic field</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59</a:t>
            </a:fld>
            <a:endParaRPr lang="en-US"/>
          </a:p>
        </p:txBody>
      </p:sp>
    </p:spTree>
    <p:extLst>
      <p:ext uri="{BB962C8B-B14F-4D97-AF65-F5344CB8AC3E}">
        <p14:creationId xmlns:p14="http://schemas.microsoft.com/office/powerpoint/2010/main" val="42812968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E5D03 (removed) : A</a:t>
            </a:r>
            <a:r>
              <a:rPr lang="en-US" baseline="0"/>
              <a:t> capacitor is a device </a:t>
            </a:r>
            <a:r>
              <a:rPr lang="en-US" sz="1200" b="0" i="0" u="none" strike="noStrike" kern="1200" baseline="0">
                <a:solidFill>
                  <a:schemeClr val="tx1"/>
                </a:solidFill>
                <a:latin typeface="+mn-lt"/>
                <a:ea typeface="+mn-ea"/>
                <a:cs typeface="+mn-cs"/>
              </a:rPr>
              <a:t>used to store electrical energy in an electrostatic field</a:t>
            </a:r>
          </a:p>
          <a:p>
            <a:r>
              <a:rPr lang="en-US" sz="1200" b="0" i="0" u="none" strike="noStrike" kern="1200" baseline="0">
                <a:solidFill>
                  <a:schemeClr val="tx1"/>
                </a:solidFill>
                <a:latin typeface="+mn-lt"/>
                <a:ea typeface="+mn-ea"/>
                <a:cs typeface="+mn-cs"/>
              </a:rPr>
              <a:t>E5D04 (removed) : Joule is the unit to measure electrical energy stored in an electrostatic field</a:t>
            </a:r>
          </a:p>
          <a:p>
            <a:r>
              <a:rPr lang="en-US" sz="1200" b="0" i="0" u="none" strike="noStrike" kern="1200" baseline="0">
                <a:solidFill>
                  <a:schemeClr val="tx1"/>
                </a:solidFill>
                <a:latin typeface="+mn-lt"/>
                <a:ea typeface="+mn-ea"/>
                <a:cs typeface="+mn-cs"/>
              </a:rPr>
              <a:t>E5D08 : Potential energy is stored in an electromagnetic or electrostatic field</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60</a:t>
            </a:fld>
            <a:endParaRPr lang="en-US"/>
          </a:p>
        </p:txBody>
      </p:sp>
    </p:spTree>
    <p:extLst>
      <p:ext uri="{BB962C8B-B14F-4D97-AF65-F5344CB8AC3E}">
        <p14:creationId xmlns:p14="http://schemas.microsoft.com/office/powerpoint/2010/main" val="19517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G5C10 : T</a:t>
            </a:r>
            <a:r>
              <a:rPr lang="en-US" sz="1200" b="0" i="0" u="none" strike="noStrike" kern="1200" baseline="0">
                <a:solidFill>
                  <a:schemeClr val="tx1"/>
                </a:solidFill>
                <a:latin typeface="+mn-lt"/>
                <a:ea typeface="+mn-ea"/>
                <a:cs typeface="+mn-cs"/>
              </a:rPr>
              <a:t>he inductance of three 10 mH inductors connected in</a:t>
            </a:r>
          </a:p>
          <a:p>
            <a:r>
              <a:rPr lang="en-US" sz="1200" b="0" i="0" u="none" strike="noStrike" kern="1200" baseline="0">
                <a:solidFill>
                  <a:schemeClr val="tx1"/>
                </a:solidFill>
                <a:latin typeface="+mn-lt"/>
                <a:ea typeface="+mn-ea"/>
                <a:cs typeface="+mn-cs"/>
              </a:rPr>
              <a:t>parallel is 3.3 mH</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11</a:t>
            </a:fld>
            <a:endParaRPr lang="en-US"/>
          </a:p>
        </p:txBody>
      </p:sp>
    </p:spTree>
    <p:extLst>
      <p:ext uri="{BB962C8B-B14F-4D97-AF65-F5344CB8AC3E}">
        <p14:creationId xmlns:p14="http://schemas.microsoft.com/office/powerpoint/2010/main" val="3957902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G5C09 : </a:t>
            </a:r>
            <a:r>
              <a:rPr lang="en-US" sz="1200" kern="1200" baseline="0">
                <a:solidFill>
                  <a:schemeClr val="tx1"/>
                </a:solidFill>
                <a:latin typeface="+mn-lt"/>
                <a:ea typeface="+mn-ea"/>
                <a:cs typeface="+mn-cs"/>
              </a:rPr>
              <a:t>The capacitance of three 100 microfarad capacitors connected in series is 33.3 microfarads</a:t>
            </a:r>
          </a:p>
          <a:p>
            <a:r>
              <a:rPr lang="en-US" sz="1200" kern="1200" baseline="0">
                <a:solidFill>
                  <a:schemeClr val="tx1"/>
                </a:solidFill>
                <a:latin typeface="+mn-lt"/>
                <a:ea typeface="+mn-ea"/>
                <a:cs typeface="+mn-cs"/>
              </a:rPr>
              <a:t>G5C12 : The capacitance of a 20 microfarad capacitor in series with a 50 microfarad capacitor is 14.3 microfarads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G5C13 : </a:t>
            </a:r>
            <a:r>
              <a:rPr lang="en-US" sz="1200" kern="1200" baseline="0">
                <a:solidFill>
                  <a:schemeClr val="tx1"/>
                </a:solidFill>
                <a:latin typeface="+mn-lt"/>
                <a:ea typeface="+mn-ea"/>
                <a:cs typeface="+mn-cs"/>
              </a:rPr>
              <a:t>A capacitor in parallel should be added to a capacitor to increase the capacitance</a:t>
            </a:r>
            <a:endParaRPr lang="en-US"/>
          </a:p>
          <a:p>
            <a:r>
              <a:rPr lang="en-US"/>
              <a:t>G5C08</a:t>
            </a:r>
            <a:r>
              <a:rPr lang="en-US" baseline="0"/>
              <a:t> : T</a:t>
            </a:r>
            <a:r>
              <a:rPr lang="en-US" sz="1200" b="0" i="0" u="none" strike="noStrike" kern="1200" baseline="0">
                <a:solidFill>
                  <a:schemeClr val="tx1"/>
                </a:solidFill>
                <a:latin typeface="+mn-lt"/>
                <a:ea typeface="+mn-ea"/>
                <a:cs typeface="+mn-cs"/>
              </a:rPr>
              <a:t>he equivalent capacitance of two 5.0 nanofarad capacitors and one 750 picofarad capacitor connected in parallel is 10.750 nanofarads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G5A01 : I</a:t>
            </a:r>
            <a:r>
              <a:rPr lang="en-US" sz="1200" b="0" i="0" u="none" strike="noStrike" kern="1200" baseline="0">
                <a:solidFill>
                  <a:schemeClr val="tx1"/>
                </a:solidFill>
                <a:latin typeface="+mn-lt"/>
                <a:ea typeface="+mn-ea"/>
                <a:cs typeface="+mn-cs"/>
              </a:rPr>
              <a:t>mpedance is the opposition to the flow of current in an AC circuit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tx1"/>
                </a:solidFill>
                <a:latin typeface="+mn-lt"/>
                <a:ea typeface="+mn-ea"/>
                <a:cs typeface="+mn-cs"/>
              </a:rPr>
              <a:t>G5A10 (removed) : Impedance is measured in ohms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16</a:t>
            </a:fld>
            <a:endParaRPr lang="en-US"/>
          </a:p>
        </p:txBody>
      </p:sp>
    </p:spTree>
    <p:extLst>
      <p:ext uri="{BB962C8B-B14F-4D97-AF65-F5344CB8AC3E}">
        <p14:creationId xmlns:p14="http://schemas.microsoft.com/office/powerpoint/2010/main" val="25925234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G5A02 : </a:t>
            </a:r>
            <a:r>
              <a:rPr lang="en-US" sz="1200" b="0" i="0" u="none" strike="noStrike" kern="1200" baseline="0">
                <a:solidFill>
                  <a:schemeClr val="tx1"/>
                </a:solidFill>
                <a:latin typeface="+mn-lt"/>
                <a:ea typeface="+mn-ea"/>
                <a:cs typeface="+mn-cs"/>
              </a:rPr>
              <a:t>Reactance is opposition to the flow of alternating current caused by capacitance or inductance</a:t>
            </a:r>
            <a:endParaRPr lang="en-US"/>
          </a:p>
          <a:p>
            <a:r>
              <a:rPr lang="en-US"/>
              <a:t>G5A03 : </a:t>
            </a:r>
            <a:r>
              <a:rPr lang="en-US" sz="1200" b="0" i="0" u="none" strike="noStrike" kern="1200" baseline="0">
                <a:solidFill>
                  <a:schemeClr val="tx1"/>
                </a:solidFill>
                <a:latin typeface="+mn-lt"/>
                <a:ea typeface="+mn-ea"/>
                <a:cs typeface="+mn-cs"/>
              </a:rPr>
              <a:t>Reactance causes opposition to the flow of alternating current in an inductor</a:t>
            </a:r>
          </a:p>
          <a:p>
            <a:r>
              <a:rPr lang="en-US" sz="1200" b="0" i="0" u="none" strike="noStrike" kern="1200" baseline="0">
                <a:solidFill>
                  <a:schemeClr val="tx1"/>
                </a:solidFill>
                <a:latin typeface="+mn-lt"/>
                <a:ea typeface="+mn-ea"/>
                <a:cs typeface="+mn-cs"/>
              </a:rPr>
              <a:t>G5A04 : Reactance causes opposition to the flow of alternating current in a capacitor</a:t>
            </a:r>
          </a:p>
          <a:p>
            <a:r>
              <a:rPr lang="en-US" sz="1200" b="0" i="0" u="none" strike="noStrike" kern="1200" baseline="0">
                <a:solidFill>
                  <a:schemeClr val="tx1"/>
                </a:solidFill>
                <a:latin typeface="+mn-lt"/>
                <a:ea typeface="+mn-ea"/>
                <a:cs typeface="+mn-cs"/>
              </a:rPr>
              <a:t>G5A09 : Reactance is measured in ohms</a:t>
            </a:r>
            <a:endParaRPr lang="en-US"/>
          </a:p>
        </p:txBody>
      </p:sp>
      <p:sp>
        <p:nvSpPr>
          <p:cNvPr id="4" name="Slide Number Placeholder 3"/>
          <p:cNvSpPr>
            <a:spLocks noGrp="1"/>
          </p:cNvSpPr>
          <p:nvPr>
            <p:ph type="sldNum" sz="quarter" idx="10"/>
          </p:nvPr>
        </p:nvSpPr>
        <p:spPr/>
        <p:txBody>
          <a:bodyPr/>
          <a:lstStyle/>
          <a:p>
            <a:fld id="{6EE41076-8C3C-403C-9443-39822D89CBD0}" type="slidenum">
              <a:rPr lang="en-US" smtClean="0"/>
              <a:pPr/>
              <a:t>17</a:t>
            </a:fld>
            <a:endParaRPr lang="en-US"/>
          </a:p>
        </p:txBody>
      </p:sp>
    </p:spTree>
    <p:extLst>
      <p:ext uri="{BB962C8B-B14F-4D97-AF65-F5344CB8AC3E}">
        <p14:creationId xmlns:p14="http://schemas.microsoft.com/office/powerpoint/2010/main" val="456041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E22D80-9423-48C7-BEF2-E43E278FF329}" type="datetime1">
              <a:rPr lang="en-US" smtClean="0"/>
              <a:t>7/13/2026</a:t>
            </a:fld>
            <a:endParaRPr lang="en-US"/>
          </a:p>
        </p:txBody>
      </p:sp>
      <p:sp>
        <p:nvSpPr>
          <p:cNvPr id="5" name="Footer Placeholder 4"/>
          <p:cNvSpPr>
            <a:spLocks noGrp="1"/>
          </p:cNvSpPr>
          <p:nvPr>
            <p:ph type="ftr" sz="quarter" idx="11"/>
          </p:nvPr>
        </p:nvSpPr>
        <p:spPr/>
        <p:txBody>
          <a:bodyPr/>
          <a:lstStyle/>
          <a:p>
            <a:r>
              <a:rPr lang="en-US"/>
              <a:t>Copyright © 2026 Noji Ratzlaff</a:t>
            </a:r>
          </a:p>
        </p:txBody>
      </p:sp>
      <p:sp>
        <p:nvSpPr>
          <p:cNvPr id="6" name="Slide Number Placeholder 5"/>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5B21F9-EA7E-492B-BC8C-60F44D73FC4F}" type="datetime1">
              <a:rPr lang="en-US" smtClean="0"/>
              <a:t>7/13/2026</a:t>
            </a:fld>
            <a:endParaRPr lang="en-US"/>
          </a:p>
        </p:txBody>
      </p:sp>
      <p:sp>
        <p:nvSpPr>
          <p:cNvPr id="5" name="Footer Placeholder 4"/>
          <p:cNvSpPr>
            <a:spLocks noGrp="1"/>
          </p:cNvSpPr>
          <p:nvPr>
            <p:ph type="ftr" sz="quarter" idx="11"/>
          </p:nvPr>
        </p:nvSpPr>
        <p:spPr/>
        <p:txBody>
          <a:bodyPr/>
          <a:lstStyle/>
          <a:p>
            <a:r>
              <a:rPr lang="en-US"/>
              <a:t>Copyright © 2026 Noji Ratzlaff</a:t>
            </a:r>
          </a:p>
        </p:txBody>
      </p:sp>
      <p:sp>
        <p:nvSpPr>
          <p:cNvPr id="6" name="Slide Number Placeholder 5"/>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73F6BAB-0081-4536-AC84-6B647EAB2DF0}" type="datetime1">
              <a:rPr lang="en-US" smtClean="0"/>
              <a:t>7/13/2026</a:t>
            </a:fld>
            <a:endParaRPr lang="en-US"/>
          </a:p>
        </p:txBody>
      </p:sp>
      <p:sp>
        <p:nvSpPr>
          <p:cNvPr id="5" name="Footer Placeholder 4"/>
          <p:cNvSpPr>
            <a:spLocks noGrp="1"/>
          </p:cNvSpPr>
          <p:nvPr>
            <p:ph type="ftr" sz="quarter" idx="11"/>
          </p:nvPr>
        </p:nvSpPr>
        <p:spPr/>
        <p:txBody>
          <a:bodyPr/>
          <a:lstStyle/>
          <a:p>
            <a:r>
              <a:rPr lang="en-US"/>
              <a:t>Copyright © 2026 Noji Ratzlaff</a:t>
            </a:r>
          </a:p>
        </p:txBody>
      </p:sp>
      <p:sp>
        <p:nvSpPr>
          <p:cNvPr id="6" name="Slide Number Placeholder 5"/>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F6B383-6DAD-4F54-A2AD-6CB74F31A9E8}" type="datetime1">
              <a:rPr lang="en-US" smtClean="0"/>
              <a:t>7/13/2026</a:t>
            </a:fld>
            <a:endParaRPr lang="en-US"/>
          </a:p>
        </p:txBody>
      </p:sp>
      <p:sp>
        <p:nvSpPr>
          <p:cNvPr id="5" name="Footer Placeholder 4"/>
          <p:cNvSpPr>
            <a:spLocks noGrp="1"/>
          </p:cNvSpPr>
          <p:nvPr>
            <p:ph type="ftr" sz="quarter" idx="11"/>
          </p:nvPr>
        </p:nvSpPr>
        <p:spPr/>
        <p:txBody>
          <a:bodyPr/>
          <a:lstStyle/>
          <a:p>
            <a:r>
              <a:rPr lang="en-US"/>
              <a:t>Copyright © 2026 Noji Ratzlaff</a:t>
            </a:r>
          </a:p>
        </p:txBody>
      </p:sp>
      <p:sp>
        <p:nvSpPr>
          <p:cNvPr id="6" name="Slide Number Placeholder 5"/>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49DFF6-7B16-4C0E-A6C6-FB08A55932D8}" type="datetime1">
              <a:rPr lang="en-US" smtClean="0"/>
              <a:t>7/13/2026</a:t>
            </a:fld>
            <a:endParaRPr lang="en-US"/>
          </a:p>
        </p:txBody>
      </p:sp>
      <p:sp>
        <p:nvSpPr>
          <p:cNvPr id="5" name="Footer Placeholder 4"/>
          <p:cNvSpPr>
            <a:spLocks noGrp="1"/>
          </p:cNvSpPr>
          <p:nvPr>
            <p:ph type="ftr" sz="quarter" idx="11"/>
          </p:nvPr>
        </p:nvSpPr>
        <p:spPr/>
        <p:txBody>
          <a:bodyPr/>
          <a:lstStyle/>
          <a:p>
            <a:r>
              <a:rPr lang="en-US"/>
              <a:t>Copyright © 2026 Noji Ratzlaff</a:t>
            </a:r>
          </a:p>
        </p:txBody>
      </p:sp>
      <p:sp>
        <p:nvSpPr>
          <p:cNvPr id="6" name="Slide Number Placeholder 5"/>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F0A9690-A565-4897-ABED-EC520F370957}" type="datetime1">
              <a:rPr lang="en-US" smtClean="0"/>
              <a:t>7/13/2026</a:t>
            </a:fld>
            <a:endParaRPr lang="en-US"/>
          </a:p>
        </p:txBody>
      </p:sp>
      <p:sp>
        <p:nvSpPr>
          <p:cNvPr id="6" name="Footer Placeholder 5"/>
          <p:cNvSpPr>
            <a:spLocks noGrp="1"/>
          </p:cNvSpPr>
          <p:nvPr>
            <p:ph type="ftr" sz="quarter" idx="11"/>
          </p:nvPr>
        </p:nvSpPr>
        <p:spPr/>
        <p:txBody>
          <a:bodyPr/>
          <a:lstStyle/>
          <a:p>
            <a:r>
              <a:rPr lang="en-US"/>
              <a:t>Copyright © 2026 Noji Ratzlaff</a:t>
            </a:r>
          </a:p>
        </p:txBody>
      </p:sp>
      <p:sp>
        <p:nvSpPr>
          <p:cNvPr id="7" name="Slide Number Placeholder 6"/>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5A7629-6DA8-4AFD-A48D-9FAEB85AF618}" type="datetime1">
              <a:rPr lang="en-US" smtClean="0"/>
              <a:t>7/13/2026</a:t>
            </a:fld>
            <a:endParaRPr lang="en-US"/>
          </a:p>
        </p:txBody>
      </p:sp>
      <p:sp>
        <p:nvSpPr>
          <p:cNvPr id="8" name="Footer Placeholder 7"/>
          <p:cNvSpPr>
            <a:spLocks noGrp="1"/>
          </p:cNvSpPr>
          <p:nvPr>
            <p:ph type="ftr" sz="quarter" idx="11"/>
          </p:nvPr>
        </p:nvSpPr>
        <p:spPr/>
        <p:txBody>
          <a:bodyPr/>
          <a:lstStyle/>
          <a:p>
            <a:r>
              <a:rPr lang="en-US"/>
              <a:t>Copyright © 2026 Noji Ratzlaff</a:t>
            </a:r>
          </a:p>
        </p:txBody>
      </p:sp>
      <p:sp>
        <p:nvSpPr>
          <p:cNvPr id="9" name="Slide Number Placeholder 8"/>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E5393F-7D73-4A62-BD43-D6CF91C33E06}" type="datetime1">
              <a:rPr lang="en-US" smtClean="0"/>
              <a:t>7/13/2026</a:t>
            </a:fld>
            <a:endParaRPr lang="en-US"/>
          </a:p>
        </p:txBody>
      </p:sp>
      <p:sp>
        <p:nvSpPr>
          <p:cNvPr id="4" name="Footer Placeholder 3"/>
          <p:cNvSpPr>
            <a:spLocks noGrp="1"/>
          </p:cNvSpPr>
          <p:nvPr>
            <p:ph type="ftr" sz="quarter" idx="11"/>
          </p:nvPr>
        </p:nvSpPr>
        <p:spPr/>
        <p:txBody>
          <a:bodyPr/>
          <a:lstStyle/>
          <a:p>
            <a:r>
              <a:rPr lang="en-US"/>
              <a:t>Copyright © 2026 Noji Ratzlaff</a:t>
            </a:r>
          </a:p>
        </p:txBody>
      </p:sp>
      <p:sp>
        <p:nvSpPr>
          <p:cNvPr id="5" name="Slide Number Placeholder 4"/>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5A7E5-C3B8-4688-8CB7-E6C7EAAFC82B}" type="datetime1">
              <a:rPr lang="en-US" smtClean="0"/>
              <a:t>7/13/2026</a:t>
            </a:fld>
            <a:endParaRPr lang="en-US"/>
          </a:p>
        </p:txBody>
      </p:sp>
      <p:sp>
        <p:nvSpPr>
          <p:cNvPr id="3" name="Footer Placeholder 2"/>
          <p:cNvSpPr>
            <a:spLocks noGrp="1"/>
          </p:cNvSpPr>
          <p:nvPr>
            <p:ph type="ftr" sz="quarter" idx="11"/>
          </p:nvPr>
        </p:nvSpPr>
        <p:spPr/>
        <p:txBody>
          <a:bodyPr/>
          <a:lstStyle/>
          <a:p>
            <a:r>
              <a:rPr lang="en-US"/>
              <a:t>Copyright © 2026 Noji Ratzlaff</a:t>
            </a:r>
          </a:p>
        </p:txBody>
      </p:sp>
      <p:sp>
        <p:nvSpPr>
          <p:cNvPr id="4" name="Slide Number Placeholder 3"/>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7081F5-24BC-40C0-8456-E36482B5D89C}" type="datetime1">
              <a:rPr lang="en-US" smtClean="0"/>
              <a:t>7/13/2026</a:t>
            </a:fld>
            <a:endParaRPr lang="en-US"/>
          </a:p>
        </p:txBody>
      </p:sp>
      <p:sp>
        <p:nvSpPr>
          <p:cNvPr id="6" name="Footer Placeholder 5"/>
          <p:cNvSpPr>
            <a:spLocks noGrp="1"/>
          </p:cNvSpPr>
          <p:nvPr>
            <p:ph type="ftr" sz="quarter" idx="11"/>
          </p:nvPr>
        </p:nvSpPr>
        <p:spPr/>
        <p:txBody>
          <a:bodyPr/>
          <a:lstStyle/>
          <a:p>
            <a:r>
              <a:rPr lang="en-US"/>
              <a:t>Copyright © 2026 Noji Ratzlaff</a:t>
            </a:r>
          </a:p>
        </p:txBody>
      </p:sp>
      <p:sp>
        <p:nvSpPr>
          <p:cNvPr id="7" name="Slide Number Placeholder 6"/>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BD7A14-A0E1-4AC7-8213-F56B5ABDDE71}" type="datetime1">
              <a:rPr lang="en-US" smtClean="0"/>
              <a:t>7/13/2026</a:t>
            </a:fld>
            <a:endParaRPr lang="en-US"/>
          </a:p>
        </p:txBody>
      </p:sp>
      <p:sp>
        <p:nvSpPr>
          <p:cNvPr id="6" name="Footer Placeholder 5"/>
          <p:cNvSpPr>
            <a:spLocks noGrp="1"/>
          </p:cNvSpPr>
          <p:nvPr>
            <p:ph type="ftr" sz="quarter" idx="11"/>
          </p:nvPr>
        </p:nvSpPr>
        <p:spPr/>
        <p:txBody>
          <a:bodyPr/>
          <a:lstStyle/>
          <a:p>
            <a:r>
              <a:rPr lang="en-US"/>
              <a:t>Copyright © 2026 Noji Ratzlaff</a:t>
            </a:r>
          </a:p>
        </p:txBody>
      </p:sp>
      <p:sp>
        <p:nvSpPr>
          <p:cNvPr id="7" name="Slide Number Placeholder 6"/>
          <p:cNvSpPr>
            <a:spLocks noGrp="1"/>
          </p:cNvSpPr>
          <p:nvPr>
            <p:ph type="sldNum" sz="quarter" idx="12"/>
          </p:nvPr>
        </p:nvSpPr>
        <p:spPr/>
        <p:txBody>
          <a:bodyPr/>
          <a:lstStyle/>
          <a:p>
            <a:fld id="{EBDCE5B4-7B7B-4FA6-8090-4036DA30DF3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20000"/>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defRPr>
            </a:lvl1pPr>
          </a:lstStyle>
          <a:p>
            <a:fld id="{443D5191-D4E5-472A-95AA-EF9DC11141D4}" type="datetime1">
              <a:rPr lang="en-US" smtClean="0"/>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defRPr>
            </a:lvl1pPr>
          </a:lstStyle>
          <a:p>
            <a:r>
              <a:rPr lang="en-US"/>
              <a:t>Copyright © 2026 Noji Ratzlaff</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defRPr>
            </a:lvl1pPr>
          </a:lstStyle>
          <a:p>
            <a:fld id="{EBDCE5B4-7B7B-4FA6-8090-4036DA30DF3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Calibri"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alibri"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libri"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libri"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libri"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gif"/><Relationship Id="rId4" Type="http://schemas.openxmlformats.org/officeDocument/2006/relationships/image" Target="../media/image18.gif"/></Relationships>
</file>

<file path=ppt/slides/_rels/slide2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28.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2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gif"/><Relationship Id="rId4" Type="http://schemas.openxmlformats.org/officeDocument/2006/relationships/image" Target="../media/image31.gif"/></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5.gif"/><Relationship Id="rId4" Type="http://schemas.openxmlformats.org/officeDocument/2006/relationships/image" Target="../media/image34.gi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1.gif"/></Relationships>
</file>

<file path=ppt/slides/_rels/slide55.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1"/>
            <a:ext cx="7772400" cy="2228850"/>
          </a:xfrm>
        </p:spPr>
        <p:txBody>
          <a:bodyPr>
            <a:normAutofit fontScale="90000"/>
          </a:bodyPr>
          <a:lstStyle/>
          <a:p>
            <a:r>
              <a:rPr lang="en-US" sz="4800" b="1">
                <a:solidFill>
                  <a:srgbClr val="7030A0"/>
                </a:solidFill>
                <a:effectLst>
                  <a:outerShdw blurRad="38100" dist="38100" dir="2700000" algn="tl">
                    <a:srgbClr val="000000">
                      <a:alpha val="43137"/>
                    </a:srgbClr>
                  </a:outerShdw>
                </a:effectLst>
                <a:latin typeface="Lucida Sans" pitchFamily="34" charset="0"/>
              </a:rPr>
              <a:t>Ham Radio</a:t>
            </a:r>
            <a:br>
              <a:rPr lang="en-US" sz="4800" b="1">
                <a:solidFill>
                  <a:srgbClr val="7030A0"/>
                </a:solidFill>
                <a:effectLst>
                  <a:outerShdw blurRad="38100" dist="38100" dir="2700000" algn="tl">
                    <a:srgbClr val="000000">
                      <a:alpha val="43137"/>
                    </a:srgbClr>
                  </a:outerShdw>
                </a:effectLst>
                <a:latin typeface="Lucida Sans" pitchFamily="34" charset="0"/>
              </a:rPr>
            </a:br>
            <a:r>
              <a:rPr lang="en-US" sz="4800" b="1">
                <a:solidFill>
                  <a:srgbClr val="7030A0"/>
                </a:solidFill>
                <a:effectLst>
                  <a:outerShdw blurRad="38100" dist="38100" dir="2700000" algn="tl">
                    <a:srgbClr val="000000">
                      <a:alpha val="43137"/>
                    </a:srgbClr>
                  </a:outerShdw>
                </a:effectLst>
                <a:latin typeface="Lucida Sans" pitchFamily="34" charset="0"/>
              </a:rPr>
              <a:t>Extra Class License</a:t>
            </a:r>
            <a:br>
              <a:rPr lang="en-US" sz="4800" b="1">
                <a:solidFill>
                  <a:srgbClr val="7030A0"/>
                </a:solidFill>
                <a:effectLst>
                  <a:outerShdw blurRad="38100" dist="38100" dir="2700000" algn="tl">
                    <a:srgbClr val="000000">
                      <a:alpha val="43137"/>
                    </a:srgbClr>
                  </a:outerShdw>
                </a:effectLst>
                <a:latin typeface="Lucida Sans" pitchFamily="34" charset="0"/>
              </a:rPr>
            </a:br>
            <a:r>
              <a:rPr lang="en-US" sz="4800" b="1">
                <a:solidFill>
                  <a:srgbClr val="7030A0"/>
                </a:solidFill>
                <a:effectLst>
                  <a:outerShdw blurRad="38100" dist="38100" dir="2700000" algn="tl">
                    <a:srgbClr val="000000">
                      <a:alpha val="43137"/>
                    </a:srgbClr>
                  </a:outerShdw>
                </a:effectLst>
                <a:latin typeface="Lucida Sans" pitchFamily="34" charset="0"/>
              </a:rPr>
              <a:t>Day 2</a:t>
            </a:r>
          </a:p>
        </p:txBody>
      </p:sp>
      <p:sp>
        <p:nvSpPr>
          <p:cNvPr id="3" name="Subtitle 2"/>
          <p:cNvSpPr>
            <a:spLocks noGrp="1"/>
          </p:cNvSpPr>
          <p:nvPr>
            <p:ph type="subTitle" idx="1"/>
          </p:nvPr>
        </p:nvSpPr>
        <p:spPr/>
        <p:txBody>
          <a:bodyPr/>
          <a:lstStyle/>
          <a:p>
            <a:r>
              <a:rPr lang="en-US" b="1">
                <a:solidFill>
                  <a:srgbClr val="D2691E"/>
                </a:solidFill>
              </a:rPr>
              <a:t>Noji Ratzlaff</a:t>
            </a:r>
          </a:p>
          <a:p>
            <a:r>
              <a:rPr lang="en-US" b="1">
                <a:solidFill>
                  <a:srgbClr val="D2691E"/>
                </a:solidFill>
              </a:rPr>
              <a:t>KNØJI</a:t>
            </a:r>
          </a:p>
          <a:p>
            <a:r>
              <a:rPr lang="en-US" b="1">
                <a:solidFill>
                  <a:srgbClr val="D2691E"/>
                </a:solidFill>
              </a:rPr>
              <a:t>noji.com/</a:t>
            </a:r>
            <a:r>
              <a:rPr lang="en-US" b="1" err="1">
                <a:solidFill>
                  <a:srgbClr val="D2691E"/>
                </a:solidFill>
              </a:rPr>
              <a:t>hamradio</a:t>
            </a:r>
            <a:endParaRPr lang="en-US" b="1">
              <a:solidFill>
                <a:srgbClr val="D2691E"/>
              </a:solidFill>
            </a:endParaRP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Inductors in series</a:t>
            </a:r>
          </a:p>
        </p:txBody>
      </p:sp>
      <p:sp>
        <p:nvSpPr>
          <p:cNvPr id="3" name="Content Placeholder 2"/>
          <p:cNvSpPr>
            <a:spLocks noGrp="1"/>
          </p:cNvSpPr>
          <p:nvPr>
            <p:ph sz="half" idx="1"/>
          </p:nvPr>
        </p:nvSpPr>
        <p:spPr/>
        <p:txBody>
          <a:bodyPr/>
          <a:lstStyle/>
          <a:p>
            <a:pPr>
              <a:buNone/>
            </a:pPr>
            <a:r>
              <a:rPr lang="en-US"/>
              <a:t>Values add</a:t>
            </a:r>
          </a:p>
          <a:p>
            <a:pPr>
              <a:buNone/>
            </a:pPr>
            <a:r>
              <a:rPr lang="en-US"/>
              <a:t>L</a:t>
            </a:r>
            <a:r>
              <a:rPr lang="en-US" sz="2000" baseline="-25000"/>
              <a:t>total</a:t>
            </a:r>
            <a:r>
              <a:rPr lang="en-US"/>
              <a:t> = L</a:t>
            </a:r>
            <a:r>
              <a:rPr lang="en-US" sz="2000" baseline="-25000"/>
              <a:t>1</a:t>
            </a:r>
            <a:r>
              <a:rPr lang="en-US"/>
              <a:t> + L</a:t>
            </a:r>
            <a:r>
              <a:rPr lang="en-US" sz="2000" baseline="-25000"/>
              <a:t>2</a:t>
            </a:r>
            <a:endParaRPr lang="en-US" baseline="-25000"/>
          </a:p>
          <a:p>
            <a:pPr>
              <a:buNone/>
            </a:pPr>
            <a:endParaRPr lang="en-US"/>
          </a:p>
          <a:p>
            <a:pPr>
              <a:buNone/>
            </a:pPr>
            <a:r>
              <a:rPr lang="en-US"/>
              <a:t>If L</a:t>
            </a:r>
            <a:r>
              <a:rPr lang="en-US" sz="2000" baseline="-25000"/>
              <a:t>1</a:t>
            </a:r>
            <a:r>
              <a:rPr lang="en-US"/>
              <a:t> = 20 mH and L</a:t>
            </a:r>
            <a:r>
              <a:rPr lang="en-US" sz="2000" baseline="-25000"/>
              <a:t>2</a:t>
            </a:r>
            <a:r>
              <a:rPr lang="en-US"/>
              <a:t> = 50 mH, then L</a:t>
            </a:r>
            <a:r>
              <a:rPr lang="en-US" sz="2000" baseline="-25000"/>
              <a:t>total</a:t>
            </a:r>
            <a:r>
              <a:rPr lang="en-US"/>
              <a:t> =</a:t>
            </a:r>
          </a:p>
          <a:p>
            <a:pPr>
              <a:buNone/>
            </a:pPr>
            <a:r>
              <a:rPr lang="en-US"/>
              <a:t>70 mH</a:t>
            </a:r>
          </a:p>
          <a:p>
            <a:pPr>
              <a:buNone/>
            </a:pPr>
            <a:endParaRPr lang="en-US"/>
          </a:p>
        </p:txBody>
      </p:sp>
      <p:sp>
        <p:nvSpPr>
          <p:cNvPr id="4" name="Content Placeholder 3"/>
          <p:cNvSpPr>
            <a:spLocks noGrp="1"/>
          </p:cNvSpPr>
          <p:nvPr>
            <p:ph sz="half" idx="2"/>
          </p:nvPr>
        </p:nvSpPr>
        <p:spPr/>
        <p:txBody>
          <a:bodyPr/>
          <a:lstStyle/>
          <a:p>
            <a:pPr>
              <a:buNone/>
            </a:pPr>
            <a:r>
              <a:rPr lang="en-US"/>
              <a:t> </a:t>
            </a:r>
          </a:p>
        </p:txBody>
      </p:sp>
      <p:pic>
        <p:nvPicPr>
          <p:cNvPr id="43009" name="Picture 1" descr="C:\Noji\Docs\Ham\Class\Inductors-Series.png"/>
          <p:cNvPicPr>
            <a:picLocks noChangeAspect="1" noChangeArrowheads="1"/>
          </p:cNvPicPr>
          <p:nvPr/>
        </p:nvPicPr>
        <p:blipFill>
          <a:blip r:embed="rId3" cstate="print"/>
          <a:srcRect/>
          <a:stretch>
            <a:fillRect/>
          </a:stretch>
        </p:blipFill>
        <p:spPr bwMode="auto">
          <a:xfrm>
            <a:off x="4335259" y="2057400"/>
            <a:ext cx="4491241" cy="1219200"/>
          </a:xfrm>
          <a:prstGeom prst="rect">
            <a:avLst/>
          </a:prstGeom>
          <a:noFill/>
        </p:spPr>
      </p:pic>
      <p:sp>
        <p:nvSpPr>
          <p:cNvPr id="6" name="Footer Placeholder 5"/>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Inductors in parallel</a:t>
            </a:r>
          </a:p>
        </p:txBody>
      </p:sp>
      <p:sp>
        <p:nvSpPr>
          <p:cNvPr id="3" name="Content Placeholder 2"/>
          <p:cNvSpPr>
            <a:spLocks noGrp="1"/>
          </p:cNvSpPr>
          <p:nvPr>
            <p:ph sz="half" idx="1"/>
          </p:nvPr>
        </p:nvSpPr>
        <p:spPr>
          <a:xfrm>
            <a:off x="457200" y="1600201"/>
            <a:ext cx="4038600" cy="3352800"/>
          </a:xfrm>
        </p:spPr>
        <p:txBody>
          <a:bodyPr>
            <a:normAutofit/>
          </a:bodyPr>
          <a:lstStyle/>
          <a:p>
            <a:pPr>
              <a:buNone/>
            </a:pPr>
            <a:r>
              <a:rPr lang="en-US"/>
              <a:t>Reciprocal vales add to a </a:t>
            </a:r>
            <a:r>
              <a:rPr lang="en-US" b="1"/>
              <a:t>reciprocol total</a:t>
            </a:r>
          </a:p>
          <a:p>
            <a:pPr>
              <a:buNone/>
            </a:pPr>
            <a:r>
              <a:rPr lang="en-US"/>
              <a:t>1/L</a:t>
            </a:r>
            <a:r>
              <a:rPr lang="en-US" sz="2000" baseline="-25000"/>
              <a:t>total</a:t>
            </a:r>
            <a:r>
              <a:rPr lang="en-US"/>
              <a:t> = 1/L</a:t>
            </a:r>
            <a:r>
              <a:rPr lang="en-US" sz="2000" baseline="-25000"/>
              <a:t>1</a:t>
            </a:r>
            <a:r>
              <a:rPr lang="en-US"/>
              <a:t> + 1/L</a:t>
            </a:r>
            <a:r>
              <a:rPr lang="en-US" sz="2000" baseline="-25000"/>
              <a:t>2</a:t>
            </a:r>
            <a:endParaRPr lang="en-US" baseline="-25000"/>
          </a:p>
          <a:p>
            <a:pPr>
              <a:buNone/>
            </a:pPr>
            <a:endParaRPr lang="en-US" sz="1000"/>
          </a:p>
          <a:p>
            <a:pPr>
              <a:buNone/>
            </a:pPr>
            <a:endParaRPr lang="en-US" sz="1000"/>
          </a:p>
          <a:p>
            <a:pPr>
              <a:buNone/>
            </a:pPr>
            <a:r>
              <a:rPr lang="en-US"/>
              <a:t>If L</a:t>
            </a:r>
            <a:r>
              <a:rPr lang="en-US" sz="2000" baseline="-25000"/>
              <a:t>1</a:t>
            </a:r>
            <a:r>
              <a:rPr lang="en-US"/>
              <a:t> = 50 mH and L</a:t>
            </a:r>
            <a:r>
              <a:rPr lang="en-US" sz="2000" baseline="-25000"/>
              <a:t>2</a:t>
            </a:r>
            <a:r>
              <a:rPr lang="en-US"/>
              <a:t> = 50 mH, then L</a:t>
            </a:r>
            <a:r>
              <a:rPr lang="en-US" sz="2000" baseline="-25000"/>
              <a:t>total</a:t>
            </a:r>
            <a:r>
              <a:rPr lang="en-US"/>
              <a:t> =</a:t>
            </a:r>
          </a:p>
          <a:p>
            <a:pPr>
              <a:buNone/>
            </a:pPr>
            <a:r>
              <a:rPr lang="en-US"/>
              <a:t>25 mH</a:t>
            </a:r>
          </a:p>
          <a:p>
            <a:pPr>
              <a:buNone/>
            </a:pPr>
            <a:endParaRPr lang="en-US"/>
          </a:p>
        </p:txBody>
      </p:sp>
      <p:sp>
        <p:nvSpPr>
          <p:cNvPr id="4" name="Content Placeholder 3"/>
          <p:cNvSpPr>
            <a:spLocks noGrp="1"/>
          </p:cNvSpPr>
          <p:nvPr>
            <p:ph sz="half" idx="2"/>
          </p:nvPr>
        </p:nvSpPr>
        <p:spPr/>
        <p:txBody>
          <a:bodyPr>
            <a:normAutofit/>
          </a:bodyPr>
          <a:lstStyle/>
          <a:p>
            <a:pPr>
              <a:buNone/>
            </a:pPr>
            <a:r>
              <a:rPr lang="en-US"/>
              <a:t> </a:t>
            </a:r>
          </a:p>
        </p:txBody>
      </p:sp>
      <p:pic>
        <p:nvPicPr>
          <p:cNvPr id="41985" name="Picture 1" descr="C:\Noji\Docs\Ham\Class\Inductors-Parallel.png"/>
          <p:cNvPicPr>
            <a:picLocks noChangeAspect="1" noChangeArrowheads="1"/>
          </p:cNvPicPr>
          <p:nvPr/>
        </p:nvPicPr>
        <p:blipFill>
          <a:blip r:embed="rId3" cstate="print"/>
          <a:srcRect/>
          <a:stretch>
            <a:fillRect/>
          </a:stretch>
        </p:blipFill>
        <p:spPr bwMode="auto">
          <a:xfrm>
            <a:off x="4648200" y="1752600"/>
            <a:ext cx="4142509" cy="1981200"/>
          </a:xfrm>
          <a:prstGeom prst="rect">
            <a:avLst/>
          </a:prstGeom>
          <a:noFill/>
        </p:spPr>
      </p:pic>
      <p:sp>
        <p:nvSpPr>
          <p:cNvPr id="6" name="Footer Placeholder 5"/>
          <p:cNvSpPr>
            <a:spLocks noGrp="1"/>
          </p:cNvSpPr>
          <p:nvPr>
            <p:ph type="ftr" sz="quarter" idx="11"/>
          </p:nvPr>
        </p:nvSpPr>
        <p:spPr/>
        <p:txBody>
          <a:bodyPr/>
          <a:lstStyle/>
          <a:p>
            <a:r>
              <a:rPr lang="en-US"/>
              <a:t>Copyright © 2026 Noji Ratzlaff</a:t>
            </a:r>
          </a:p>
        </p:txBody>
      </p:sp>
      <p:sp>
        <p:nvSpPr>
          <p:cNvPr id="7" name="Content Placeholder 2"/>
          <p:cNvSpPr txBox="1">
            <a:spLocks/>
          </p:cNvSpPr>
          <p:nvPr/>
        </p:nvSpPr>
        <p:spPr>
          <a:xfrm>
            <a:off x="457200" y="4953000"/>
            <a:ext cx="8153400" cy="1447800"/>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800">
                <a:latin typeface="Calibri" pitchFamily="34" charset="0"/>
              </a:rPr>
              <a:t>Two-inductor shortcut : </a:t>
            </a:r>
            <a:r>
              <a:rPr lang="en-US" sz="2800" b="1" i="1">
                <a:latin typeface="Calibri" pitchFamily="34" charset="0"/>
              </a:rPr>
              <a:t>product over the sum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a:ln>
                  <a:noFill/>
                </a:ln>
                <a:solidFill>
                  <a:schemeClr val="tx1"/>
                </a:solidFill>
                <a:effectLst/>
                <a:uLnTx/>
                <a:uFillTx/>
                <a:latin typeface="Calibri" pitchFamily="34" charset="0"/>
              </a:rPr>
              <a:t>20 m</a:t>
            </a:r>
            <a:r>
              <a:rPr lang="en-US" sz="2800">
                <a:latin typeface="Calibri" pitchFamily="34" charset="0"/>
              </a:rPr>
              <a:t>H</a:t>
            </a:r>
            <a:r>
              <a:rPr kumimoji="0" lang="en-US" sz="2800" b="0" i="0" u="none" strike="noStrike" kern="1200" cap="none" spc="0" normalizeH="0" baseline="0" noProof="0">
                <a:ln>
                  <a:noFill/>
                </a:ln>
                <a:solidFill>
                  <a:schemeClr val="tx1"/>
                </a:solidFill>
                <a:effectLst/>
                <a:uLnTx/>
                <a:uFillTx/>
                <a:latin typeface="Calibri" pitchFamily="34" charset="0"/>
              </a:rPr>
              <a:t> || 30</a:t>
            </a:r>
            <a:r>
              <a:rPr kumimoji="0" lang="en-US" sz="2800" b="0" i="0" u="none" strike="noStrike" kern="1200" cap="none" spc="0" normalizeH="0" noProof="0">
                <a:ln>
                  <a:noFill/>
                </a:ln>
                <a:solidFill>
                  <a:schemeClr val="tx1"/>
                </a:solidFill>
                <a:effectLst/>
                <a:uLnTx/>
                <a:uFillTx/>
                <a:latin typeface="Calibri" pitchFamily="34" charset="0"/>
              </a:rPr>
              <a:t> m</a:t>
            </a:r>
            <a:r>
              <a:rPr lang="en-US" sz="2800">
                <a:latin typeface="Calibri" pitchFamily="34" charset="0"/>
              </a:rPr>
              <a:t>H</a:t>
            </a:r>
            <a:r>
              <a:rPr kumimoji="0" lang="en-US" sz="2800" b="0" i="0" u="none" strike="noStrike" kern="1200" cap="none" spc="0" normalizeH="0" noProof="0">
                <a:ln>
                  <a:noFill/>
                </a:ln>
                <a:solidFill>
                  <a:schemeClr val="tx1"/>
                </a:solidFill>
                <a:effectLst/>
                <a:uLnTx/>
                <a:uFillTx/>
                <a:latin typeface="Calibri" pitchFamily="34" charset="0"/>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800">
                <a:latin typeface="Calibri" pitchFamily="34" charset="0"/>
              </a:rPr>
              <a:t>	</a:t>
            </a:r>
            <a:r>
              <a:rPr kumimoji="0" lang="en-US" sz="2800" b="0" i="0" u="none" strike="noStrike" kern="1200" cap="none" spc="0" normalizeH="0" noProof="0">
                <a:ln>
                  <a:noFill/>
                </a:ln>
                <a:solidFill>
                  <a:schemeClr val="tx1"/>
                </a:solidFill>
                <a:effectLst/>
                <a:uLnTx/>
                <a:uFillTx/>
                <a:latin typeface="Calibri" pitchFamily="34" charset="0"/>
              </a:rPr>
              <a:t>(20 </a:t>
            </a:r>
            <a:r>
              <a:rPr lang="en-US" sz="2800">
                <a:latin typeface="Calibri" pitchFamily="34" charset="0"/>
              </a:rPr>
              <a:t>mH</a:t>
            </a:r>
            <a:r>
              <a:rPr kumimoji="0" lang="en-US" sz="2800" b="0" i="0" u="none" strike="noStrike" kern="1200" cap="none" spc="0" normalizeH="0" noProof="0">
                <a:ln>
                  <a:noFill/>
                </a:ln>
                <a:solidFill>
                  <a:schemeClr val="tx1"/>
                </a:solidFill>
                <a:effectLst/>
                <a:uLnTx/>
                <a:uFillTx/>
                <a:latin typeface="Calibri" pitchFamily="34" charset="0"/>
              </a:rPr>
              <a:t> X 30 </a:t>
            </a:r>
            <a:r>
              <a:rPr lang="en-US" sz="2800">
                <a:latin typeface="Calibri" pitchFamily="34" charset="0"/>
              </a:rPr>
              <a:t>mH</a:t>
            </a:r>
            <a:r>
              <a:rPr kumimoji="0" lang="en-US" sz="2800" b="0" i="0" u="none" strike="noStrike" kern="1200" cap="none" spc="0" normalizeH="0" noProof="0">
                <a:ln>
                  <a:noFill/>
                </a:ln>
                <a:solidFill>
                  <a:schemeClr val="tx1"/>
                </a:solidFill>
                <a:effectLst/>
                <a:uLnTx/>
                <a:uFillTx/>
                <a:latin typeface="Calibri" pitchFamily="34" charset="0"/>
              </a:rPr>
              <a:t>) / (20 </a:t>
            </a:r>
            <a:r>
              <a:rPr lang="en-US" sz="2800">
                <a:latin typeface="Calibri" pitchFamily="34" charset="0"/>
              </a:rPr>
              <a:t>mH</a:t>
            </a:r>
            <a:r>
              <a:rPr kumimoji="0" lang="en-US" sz="2800" b="0" i="0" u="none" strike="noStrike" kern="1200" cap="none" spc="0" normalizeH="0" noProof="0">
                <a:ln>
                  <a:noFill/>
                </a:ln>
                <a:solidFill>
                  <a:schemeClr val="tx1"/>
                </a:solidFill>
                <a:effectLst/>
                <a:uLnTx/>
                <a:uFillTx/>
                <a:latin typeface="Calibri" pitchFamily="34" charset="0"/>
              </a:rPr>
              <a:t> + 30 </a:t>
            </a:r>
            <a:r>
              <a:rPr lang="en-US" sz="2800">
                <a:latin typeface="Calibri" pitchFamily="34" charset="0"/>
              </a:rPr>
              <a:t>mH</a:t>
            </a:r>
            <a:r>
              <a:rPr kumimoji="0" lang="en-US" sz="2800" b="0" i="0" u="none" strike="noStrike" kern="1200" cap="none" spc="0" normalizeH="0" noProof="0">
                <a:ln>
                  <a:noFill/>
                </a:ln>
                <a:solidFill>
                  <a:schemeClr val="tx1"/>
                </a:solidFill>
                <a:effectLst/>
                <a:uLnTx/>
                <a:uFillTx/>
                <a:latin typeface="Calibri" pitchFamily="34" charset="0"/>
              </a:rPr>
              <a:t>) = 12 </a:t>
            </a:r>
            <a:r>
              <a:rPr lang="en-US" sz="2800">
                <a:latin typeface="Calibri" pitchFamily="34" charset="0"/>
              </a:rPr>
              <a:t>mH</a:t>
            </a:r>
            <a:endParaRPr kumimoji="0" lang="en-US" sz="2800" b="0" i="0" u="none" strike="noStrike" kern="1200" cap="none" spc="0" normalizeH="0" baseline="0" noProof="0">
              <a:ln>
                <a:noFill/>
              </a:ln>
              <a:solidFill>
                <a:schemeClr val="tx1"/>
              </a:solidFill>
              <a:effectLst/>
              <a:uLnTx/>
              <a:uFillTx/>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Capacitors</a:t>
            </a:r>
          </a:p>
        </p:txBody>
      </p:sp>
      <p:sp>
        <p:nvSpPr>
          <p:cNvPr id="3" name="Content Placeholder 2"/>
          <p:cNvSpPr>
            <a:spLocks noGrp="1"/>
          </p:cNvSpPr>
          <p:nvPr>
            <p:ph sz="half" idx="1"/>
          </p:nvPr>
        </p:nvSpPr>
        <p:spPr>
          <a:xfrm>
            <a:off x="457200" y="1600200"/>
            <a:ext cx="4191000" cy="4525963"/>
          </a:xfrm>
        </p:spPr>
        <p:txBody>
          <a:bodyPr>
            <a:normAutofit/>
          </a:bodyPr>
          <a:lstStyle/>
          <a:p>
            <a:pPr>
              <a:buNone/>
            </a:pPr>
            <a:r>
              <a:rPr lang="en-US"/>
              <a:t>Capacitance</a:t>
            </a:r>
          </a:p>
          <a:p>
            <a:pPr>
              <a:buNone/>
            </a:pPr>
            <a:r>
              <a:rPr lang="en-US"/>
              <a:t>Measured in farads (F)</a:t>
            </a:r>
          </a:p>
          <a:p>
            <a:pPr>
              <a:buNone/>
            </a:pPr>
            <a:endParaRPr lang="en-US"/>
          </a:p>
          <a:p>
            <a:pPr>
              <a:buNone/>
            </a:pPr>
            <a:r>
              <a:rPr lang="en-US"/>
              <a:t>Opposes voltage change</a:t>
            </a:r>
          </a:p>
          <a:p>
            <a:pPr>
              <a:buNone/>
            </a:pPr>
            <a:endParaRPr lang="en-US"/>
          </a:p>
          <a:p>
            <a:pPr>
              <a:buNone/>
            </a:pPr>
            <a:endParaRPr lang="en-US"/>
          </a:p>
          <a:p>
            <a:pPr>
              <a:buNone/>
            </a:pPr>
            <a:r>
              <a:rPr lang="en-US" b="1" i="1"/>
              <a:t>Opposition to current flow decreases with frequency</a:t>
            </a:r>
          </a:p>
        </p:txBody>
      </p:sp>
      <p:sp>
        <p:nvSpPr>
          <p:cNvPr id="4" name="Content Placeholder 3"/>
          <p:cNvSpPr>
            <a:spLocks noGrp="1"/>
          </p:cNvSpPr>
          <p:nvPr>
            <p:ph sz="half" idx="2"/>
          </p:nvPr>
        </p:nvSpPr>
        <p:spPr/>
        <p:txBody>
          <a:bodyPr>
            <a:normAutofit/>
          </a:bodyPr>
          <a:lstStyle/>
          <a:p>
            <a:pPr>
              <a:buNone/>
            </a:pPr>
            <a:endParaRPr lang="en-US"/>
          </a:p>
          <a:p>
            <a:pPr>
              <a:buNone/>
            </a:pPr>
            <a:endParaRPr lang="en-US"/>
          </a:p>
          <a:p>
            <a:pPr>
              <a:buNone/>
            </a:pPr>
            <a:endParaRPr lang="en-US"/>
          </a:p>
          <a:p>
            <a:pPr>
              <a:buNone/>
            </a:pPr>
            <a:endParaRPr lang="en-US"/>
          </a:p>
          <a:p>
            <a:pPr>
              <a:buNone/>
            </a:pPr>
            <a:endParaRPr lang="en-US"/>
          </a:p>
          <a:p>
            <a:pPr>
              <a:buNone/>
            </a:pPr>
            <a:endParaRPr lang="en-US"/>
          </a:p>
          <a:p>
            <a:pPr>
              <a:buNone/>
            </a:pPr>
            <a:endParaRPr lang="en-US"/>
          </a:p>
          <a:p>
            <a:pPr>
              <a:buNone/>
            </a:pPr>
            <a:endParaRPr lang="en-US"/>
          </a:p>
        </p:txBody>
      </p:sp>
      <p:pic>
        <p:nvPicPr>
          <p:cNvPr id="38914" name="Picture 2" descr="C:\Noji\Web\hamradio\img\Capacitors.gif"/>
          <p:cNvPicPr>
            <a:picLocks noChangeAspect="1" noChangeArrowheads="1"/>
          </p:cNvPicPr>
          <p:nvPr/>
        </p:nvPicPr>
        <p:blipFill>
          <a:blip r:embed="rId2" cstate="print"/>
          <a:srcRect/>
          <a:stretch>
            <a:fillRect/>
          </a:stretch>
        </p:blipFill>
        <p:spPr bwMode="auto">
          <a:xfrm>
            <a:off x="4800600" y="1447800"/>
            <a:ext cx="3810000" cy="2428875"/>
          </a:xfrm>
          <a:prstGeom prst="rect">
            <a:avLst/>
          </a:prstGeom>
          <a:noFill/>
        </p:spPr>
      </p:pic>
      <p:pic>
        <p:nvPicPr>
          <p:cNvPr id="38915" name="Picture 3" descr="C:\Noji\Web\hamradio\img\Capacitor-Symbols.png"/>
          <p:cNvPicPr>
            <a:picLocks noChangeAspect="1" noChangeArrowheads="1"/>
          </p:cNvPicPr>
          <p:nvPr/>
        </p:nvPicPr>
        <p:blipFill>
          <a:blip r:embed="rId3" cstate="print"/>
          <a:srcRect/>
          <a:stretch>
            <a:fillRect/>
          </a:stretch>
        </p:blipFill>
        <p:spPr bwMode="auto">
          <a:xfrm>
            <a:off x="5181600" y="4267200"/>
            <a:ext cx="2590801" cy="1260151"/>
          </a:xfrm>
          <a:prstGeom prst="rect">
            <a:avLst/>
          </a:prstGeom>
          <a:noFill/>
        </p:spPr>
      </p:pic>
      <p:sp>
        <p:nvSpPr>
          <p:cNvPr id="7" name="Footer Placeholder 6"/>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Capacitors in series</a:t>
            </a:r>
          </a:p>
        </p:txBody>
      </p:sp>
      <p:sp>
        <p:nvSpPr>
          <p:cNvPr id="3" name="Content Placeholder 2"/>
          <p:cNvSpPr>
            <a:spLocks noGrp="1"/>
          </p:cNvSpPr>
          <p:nvPr>
            <p:ph sz="half" idx="1"/>
          </p:nvPr>
        </p:nvSpPr>
        <p:spPr>
          <a:xfrm>
            <a:off x="457200" y="1600201"/>
            <a:ext cx="4038600" cy="3352800"/>
          </a:xfrm>
        </p:spPr>
        <p:txBody>
          <a:bodyPr/>
          <a:lstStyle/>
          <a:p>
            <a:pPr>
              <a:buNone/>
            </a:pPr>
            <a:r>
              <a:rPr lang="en-US"/>
              <a:t>Reciprocal vales add to a </a:t>
            </a:r>
            <a:r>
              <a:rPr lang="en-US" b="1"/>
              <a:t>reciprocol total</a:t>
            </a:r>
          </a:p>
          <a:p>
            <a:pPr>
              <a:buNone/>
            </a:pPr>
            <a:r>
              <a:rPr lang="en-US"/>
              <a:t>1/C</a:t>
            </a:r>
            <a:r>
              <a:rPr lang="en-US" sz="2000" baseline="-25000"/>
              <a:t>total</a:t>
            </a:r>
            <a:r>
              <a:rPr lang="en-US"/>
              <a:t> = 1/C</a:t>
            </a:r>
            <a:r>
              <a:rPr lang="en-US" sz="2000" baseline="-25000"/>
              <a:t>1</a:t>
            </a:r>
            <a:r>
              <a:rPr lang="en-US"/>
              <a:t> + 1/C</a:t>
            </a:r>
            <a:r>
              <a:rPr lang="en-US" sz="2000" baseline="-25000"/>
              <a:t>2</a:t>
            </a:r>
            <a:endParaRPr lang="en-US" baseline="-25000"/>
          </a:p>
          <a:p>
            <a:pPr>
              <a:buNone/>
            </a:pPr>
            <a:endParaRPr lang="en-US" sz="1000"/>
          </a:p>
          <a:p>
            <a:pPr>
              <a:buNone/>
            </a:pPr>
            <a:endParaRPr lang="en-US" sz="1000"/>
          </a:p>
          <a:p>
            <a:pPr>
              <a:buNone/>
            </a:pPr>
            <a:r>
              <a:rPr lang="en-US"/>
              <a:t>If C</a:t>
            </a:r>
            <a:r>
              <a:rPr lang="en-US" sz="2000" baseline="-25000"/>
              <a:t>1</a:t>
            </a:r>
            <a:r>
              <a:rPr lang="en-US"/>
              <a:t> = 12 </a:t>
            </a:r>
            <a:r>
              <a:rPr lang="el-GR"/>
              <a:t>µ</a:t>
            </a:r>
            <a:r>
              <a:rPr lang="en-US"/>
              <a:t>F and C</a:t>
            </a:r>
            <a:r>
              <a:rPr lang="en-US" sz="2000" baseline="-25000"/>
              <a:t>2</a:t>
            </a:r>
            <a:r>
              <a:rPr lang="en-US"/>
              <a:t> = 4 </a:t>
            </a:r>
            <a:r>
              <a:rPr lang="el-GR"/>
              <a:t>µ</a:t>
            </a:r>
            <a:r>
              <a:rPr lang="en-US"/>
              <a:t>F, then C</a:t>
            </a:r>
            <a:r>
              <a:rPr lang="en-US" sz="2000" baseline="-25000"/>
              <a:t>total</a:t>
            </a:r>
            <a:r>
              <a:rPr lang="en-US"/>
              <a:t> =</a:t>
            </a:r>
          </a:p>
          <a:p>
            <a:pPr>
              <a:buNone/>
            </a:pPr>
            <a:r>
              <a:rPr lang="en-US"/>
              <a:t>3 </a:t>
            </a:r>
            <a:r>
              <a:rPr lang="el-GR"/>
              <a:t>µ</a:t>
            </a:r>
            <a:r>
              <a:rPr lang="en-US"/>
              <a:t>F</a:t>
            </a:r>
          </a:p>
          <a:p>
            <a:pPr>
              <a:buNone/>
            </a:pPr>
            <a:endParaRPr lang="en-US"/>
          </a:p>
        </p:txBody>
      </p:sp>
      <p:sp>
        <p:nvSpPr>
          <p:cNvPr id="4" name="Content Placeholder 3"/>
          <p:cNvSpPr>
            <a:spLocks noGrp="1"/>
          </p:cNvSpPr>
          <p:nvPr>
            <p:ph sz="half" idx="2"/>
          </p:nvPr>
        </p:nvSpPr>
        <p:spPr/>
        <p:txBody>
          <a:bodyPr/>
          <a:lstStyle/>
          <a:p>
            <a:pPr>
              <a:buNone/>
            </a:pPr>
            <a:r>
              <a:rPr lang="en-US"/>
              <a:t> </a:t>
            </a:r>
          </a:p>
        </p:txBody>
      </p:sp>
      <p:pic>
        <p:nvPicPr>
          <p:cNvPr id="39937" name="Picture 1" descr="C:\Noji\Docs\Ham\Class\Capacitors-Series.png"/>
          <p:cNvPicPr>
            <a:picLocks noChangeAspect="1" noChangeArrowheads="1"/>
          </p:cNvPicPr>
          <p:nvPr/>
        </p:nvPicPr>
        <p:blipFill>
          <a:blip r:embed="rId3" cstate="print"/>
          <a:srcRect/>
          <a:stretch>
            <a:fillRect/>
          </a:stretch>
        </p:blipFill>
        <p:spPr bwMode="auto">
          <a:xfrm>
            <a:off x="4648200" y="1828800"/>
            <a:ext cx="3949700" cy="1066800"/>
          </a:xfrm>
          <a:prstGeom prst="rect">
            <a:avLst/>
          </a:prstGeom>
          <a:noFill/>
        </p:spPr>
      </p:pic>
      <p:sp>
        <p:nvSpPr>
          <p:cNvPr id="6" name="Footer Placeholder 5"/>
          <p:cNvSpPr>
            <a:spLocks noGrp="1"/>
          </p:cNvSpPr>
          <p:nvPr>
            <p:ph type="ftr" sz="quarter" idx="11"/>
          </p:nvPr>
        </p:nvSpPr>
        <p:spPr/>
        <p:txBody>
          <a:bodyPr/>
          <a:lstStyle/>
          <a:p>
            <a:r>
              <a:rPr lang="en-US"/>
              <a:t>Copyright © 2026 Noji Ratzlaff</a:t>
            </a:r>
          </a:p>
        </p:txBody>
      </p:sp>
      <p:sp>
        <p:nvSpPr>
          <p:cNvPr id="7" name="Content Placeholder 2"/>
          <p:cNvSpPr txBox="1">
            <a:spLocks/>
          </p:cNvSpPr>
          <p:nvPr/>
        </p:nvSpPr>
        <p:spPr>
          <a:xfrm>
            <a:off x="457200" y="4953000"/>
            <a:ext cx="8229600" cy="1447800"/>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800">
                <a:latin typeface="Calibri" pitchFamily="34" charset="0"/>
              </a:rPr>
              <a:t>Two-capacitor shortcut : </a:t>
            </a:r>
            <a:r>
              <a:rPr lang="en-US" sz="2800" b="1" i="1">
                <a:latin typeface="Calibri" pitchFamily="34" charset="0"/>
              </a:rPr>
              <a:t>product over the sum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a:ln>
                  <a:noFill/>
                </a:ln>
                <a:solidFill>
                  <a:schemeClr val="tx1"/>
                </a:solidFill>
                <a:effectLst/>
                <a:uLnTx/>
                <a:uFillTx/>
                <a:latin typeface="Calibri" pitchFamily="34" charset="0"/>
              </a:rPr>
              <a:t>20 </a:t>
            </a:r>
            <a:r>
              <a:rPr lang="el-GR" sz="2800">
                <a:latin typeface="Calibri" pitchFamily="34" charset="0"/>
              </a:rPr>
              <a:t>µ</a:t>
            </a:r>
            <a:r>
              <a:rPr lang="en-US" sz="2800">
                <a:latin typeface="Calibri" pitchFamily="34" charset="0"/>
              </a:rPr>
              <a:t>F</a:t>
            </a:r>
            <a:r>
              <a:rPr kumimoji="0" lang="en-US" sz="2800" b="0" i="0" u="none" strike="noStrike" kern="1200" cap="none" spc="0" normalizeH="0" baseline="0" noProof="0">
                <a:ln>
                  <a:noFill/>
                </a:ln>
                <a:solidFill>
                  <a:schemeClr val="tx1"/>
                </a:solidFill>
                <a:effectLst/>
                <a:uLnTx/>
                <a:uFillTx/>
                <a:latin typeface="Calibri" pitchFamily="34" charset="0"/>
              </a:rPr>
              <a:t> § 30</a:t>
            </a:r>
            <a:r>
              <a:rPr kumimoji="0" lang="en-US" sz="2800" b="0" i="0" u="none" strike="noStrike" kern="1200" cap="none" spc="0" normalizeH="0" noProof="0">
                <a:ln>
                  <a:noFill/>
                </a:ln>
                <a:solidFill>
                  <a:schemeClr val="tx1"/>
                </a:solidFill>
                <a:effectLst/>
                <a:uLnTx/>
                <a:uFillTx/>
                <a:latin typeface="Calibri" pitchFamily="34" charset="0"/>
              </a:rPr>
              <a:t> </a:t>
            </a:r>
            <a:r>
              <a:rPr lang="el-GR" sz="2800">
                <a:latin typeface="Calibri" pitchFamily="34" charset="0"/>
              </a:rPr>
              <a:t>µ</a:t>
            </a:r>
            <a:r>
              <a:rPr lang="en-US" sz="2800">
                <a:latin typeface="Calibri" pitchFamily="34" charset="0"/>
              </a:rPr>
              <a:t>F</a:t>
            </a:r>
            <a:r>
              <a:rPr kumimoji="0" lang="en-US" sz="2800" b="0" i="0" u="none" strike="noStrike" kern="1200" cap="none" spc="0" normalizeH="0" noProof="0">
                <a:ln>
                  <a:noFill/>
                </a:ln>
                <a:solidFill>
                  <a:schemeClr val="tx1"/>
                </a:solidFill>
                <a:effectLst/>
                <a:uLnTx/>
                <a:uFillTx/>
                <a:latin typeface="Calibri" pitchFamily="34" charset="0"/>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800">
                <a:latin typeface="Calibri" pitchFamily="34" charset="0"/>
              </a:rPr>
              <a:t>	</a:t>
            </a:r>
            <a:r>
              <a:rPr kumimoji="0" lang="en-US" sz="2800" b="0" i="0" u="none" strike="noStrike" kern="1200" cap="none" spc="0" normalizeH="0" noProof="0">
                <a:ln>
                  <a:noFill/>
                </a:ln>
                <a:solidFill>
                  <a:schemeClr val="tx1"/>
                </a:solidFill>
                <a:effectLst/>
                <a:uLnTx/>
                <a:uFillTx/>
                <a:latin typeface="Calibri" pitchFamily="34" charset="0"/>
              </a:rPr>
              <a:t>(20 </a:t>
            </a:r>
            <a:r>
              <a:rPr lang="el-GR" sz="2800">
                <a:latin typeface="Calibri" pitchFamily="34" charset="0"/>
              </a:rPr>
              <a:t>µ</a:t>
            </a:r>
            <a:r>
              <a:rPr lang="en-US" sz="2800">
                <a:latin typeface="Calibri" pitchFamily="34" charset="0"/>
              </a:rPr>
              <a:t>F</a:t>
            </a:r>
            <a:r>
              <a:rPr kumimoji="0" lang="en-US" sz="2800" b="0" i="0" u="none" strike="noStrike" kern="1200" cap="none" spc="0" normalizeH="0" noProof="0">
                <a:ln>
                  <a:noFill/>
                </a:ln>
                <a:solidFill>
                  <a:schemeClr val="tx1"/>
                </a:solidFill>
                <a:effectLst/>
                <a:uLnTx/>
                <a:uFillTx/>
                <a:latin typeface="Calibri" pitchFamily="34" charset="0"/>
              </a:rPr>
              <a:t> X 30 </a:t>
            </a:r>
            <a:r>
              <a:rPr lang="el-GR" sz="2800">
                <a:latin typeface="Calibri" pitchFamily="34" charset="0"/>
              </a:rPr>
              <a:t>µ</a:t>
            </a:r>
            <a:r>
              <a:rPr lang="en-US" sz="2800">
                <a:latin typeface="Calibri" pitchFamily="34" charset="0"/>
              </a:rPr>
              <a:t>F</a:t>
            </a:r>
            <a:r>
              <a:rPr kumimoji="0" lang="en-US" sz="2800" b="0" i="0" u="none" strike="noStrike" kern="1200" cap="none" spc="0" normalizeH="0" noProof="0">
                <a:ln>
                  <a:noFill/>
                </a:ln>
                <a:solidFill>
                  <a:schemeClr val="tx1"/>
                </a:solidFill>
                <a:effectLst/>
                <a:uLnTx/>
                <a:uFillTx/>
                <a:latin typeface="Calibri" pitchFamily="34" charset="0"/>
              </a:rPr>
              <a:t>) / (20 </a:t>
            </a:r>
            <a:r>
              <a:rPr lang="el-GR" sz="2800">
                <a:latin typeface="Calibri" pitchFamily="34" charset="0"/>
              </a:rPr>
              <a:t>µ</a:t>
            </a:r>
            <a:r>
              <a:rPr lang="en-US" sz="2800">
                <a:latin typeface="Calibri" pitchFamily="34" charset="0"/>
              </a:rPr>
              <a:t>F</a:t>
            </a:r>
            <a:r>
              <a:rPr kumimoji="0" lang="en-US" sz="2800" b="0" i="0" u="none" strike="noStrike" kern="1200" cap="none" spc="0" normalizeH="0" noProof="0">
                <a:ln>
                  <a:noFill/>
                </a:ln>
                <a:solidFill>
                  <a:schemeClr val="tx1"/>
                </a:solidFill>
                <a:effectLst/>
                <a:uLnTx/>
                <a:uFillTx/>
                <a:latin typeface="Calibri" pitchFamily="34" charset="0"/>
              </a:rPr>
              <a:t> + 30 </a:t>
            </a:r>
            <a:r>
              <a:rPr lang="el-GR" sz="2800">
                <a:latin typeface="Calibri" pitchFamily="34" charset="0"/>
              </a:rPr>
              <a:t>µ</a:t>
            </a:r>
            <a:r>
              <a:rPr lang="en-US" sz="2800">
                <a:latin typeface="Calibri" pitchFamily="34" charset="0"/>
              </a:rPr>
              <a:t>F</a:t>
            </a:r>
            <a:r>
              <a:rPr kumimoji="0" lang="en-US" sz="2800" b="0" i="0" u="none" strike="noStrike" kern="1200" cap="none" spc="0" normalizeH="0" noProof="0">
                <a:ln>
                  <a:noFill/>
                </a:ln>
                <a:solidFill>
                  <a:schemeClr val="tx1"/>
                </a:solidFill>
                <a:effectLst/>
                <a:uLnTx/>
                <a:uFillTx/>
                <a:latin typeface="Calibri" pitchFamily="34" charset="0"/>
              </a:rPr>
              <a:t>) = 12 </a:t>
            </a:r>
            <a:r>
              <a:rPr lang="el-GR" sz="2800">
                <a:latin typeface="Calibri" pitchFamily="34" charset="0"/>
              </a:rPr>
              <a:t>µ</a:t>
            </a:r>
            <a:r>
              <a:rPr lang="en-US" sz="2800">
                <a:latin typeface="Calibri" pitchFamily="34" charset="0"/>
              </a:rPr>
              <a:t>F</a:t>
            </a:r>
            <a:endParaRPr kumimoji="0" lang="en-US" sz="2800" b="0" i="0" u="none" strike="noStrike" kern="1200" cap="none" spc="0" normalizeH="0" baseline="0" noProof="0">
              <a:ln>
                <a:noFill/>
              </a:ln>
              <a:solidFill>
                <a:schemeClr val="tx1"/>
              </a:solidFill>
              <a:effectLst/>
              <a:uLnTx/>
              <a:uFillTx/>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Capacitors in parallel</a:t>
            </a:r>
          </a:p>
        </p:txBody>
      </p:sp>
      <p:sp>
        <p:nvSpPr>
          <p:cNvPr id="3" name="Content Placeholder 2"/>
          <p:cNvSpPr>
            <a:spLocks noGrp="1"/>
          </p:cNvSpPr>
          <p:nvPr>
            <p:ph sz="half" idx="1"/>
          </p:nvPr>
        </p:nvSpPr>
        <p:spPr/>
        <p:txBody>
          <a:bodyPr/>
          <a:lstStyle/>
          <a:p>
            <a:pPr>
              <a:buNone/>
            </a:pPr>
            <a:r>
              <a:rPr lang="en-US"/>
              <a:t>Values add</a:t>
            </a:r>
          </a:p>
          <a:p>
            <a:pPr>
              <a:buNone/>
            </a:pPr>
            <a:r>
              <a:rPr lang="en-US"/>
              <a:t>C</a:t>
            </a:r>
            <a:r>
              <a:rPr lang="en-US" sz="2000" baseline="-25000"/>
              <a:t>total</a:t>
            </a:r>
            <a:r>
              <a:rPr lang="en-US"/>
              <a:t> = C</a:t>
            </a:r>
            <a:r>
              <a:rPr lang="en-US" sz="2000" baseline="-25000"/>
              <a:t>1</a:t>
            </a:r>
            <a:r>
              <a:rPr lang="en-US"/>
              <a:t> + C</a:t>
            </a:r>
            <a:r>
              <a:rPr lang="en-US" sz="2000" baseline="-25000"/>
              <a:t>2</a:t>
            </a:r>
            <a:endParaRPr lang="en-US" baseline="-25000"/>
          </a:p>
          <a:p>
            <a:pPr>
              <a:buNone/>
            </a:pPr>
            <a:endParaRPr lang="en-US"/>
          </a:p>
          <a:p>
            <a:pPr>
              <a:buNone/>
            </a:pPr>
            <a:r>
              <a:rPr lang="en-US"/>
              <a:t>If C</a:t>
            </a:r>
            <a:r>
              <a:rPr lang="en-US" sz="2000" baseline="-25000"/>
              <a:t>1</a:t>
            </a:r>
            <a:r>
              <a:rPr lang="en-US"/>
              <a:t> = 12 µF and C</a:t>
            </a:r>
            <a:r>
              <a:rPr lang="en-US" sz="2000" baseline="-25000"/>
              <a:t>2</a:t>
            </a:r>
            <a:r>
              <a:rPr lang="en-US"/>
              <a:t> = 4 µF, then C</a:t>
            </a:r>
            <a:r>
              <a:rPr lang="en-US" sz="2000" baseline="-25000"/>
              <a:t>total</a:t>
            </a:r>
            <a:r>
              <a:rPr lang="en-US"/>
              <a:t> =</a:t>
            </a:r>
          </a:p>
          <a:p>
            <a:pPr>
              <a:buNone/>
            </a:pPr>
            <a:r>
              <a:rPr lang="en-US"/>
              <a:t>16 µF</a:t>
            </a:r>
          </a:p>
          <a:p>
            <a:pPr>
              <a:buNone/>
            </a:pPr>
            <a:endParaRPr lang="en-US"/>
          </a:p>
          <a:p>
            <a:pPr>
              <a:buNone/>
            </a:pPr>
            <a:endParaRPr lang="en-US"/>
          </a:p>
        </p:txBody>
      </p:sp>
      <p:sp>
        <p:nvSpPr>
          <p:cNvPr id="4" name="Content Placeholder 3"/>
          <p:cNvSpPr>
            <a:spLocks noGrp="1"/>
          </p:cNvSpPr>
          <p:nvPr>
            <p:ph sz="half" idx="2"/>
          </p:nvPr>
        </p:nvSpPr>
        <p:spPr/>
        <p:txBody>
          <a:bodyPr/>
          <a:lstStyle/>
          <a:p>
            <a:pPr>
              <a:buNone/>
            </a:pPr>
            <a:r>
              <a:rPr lang="en-US"/>
              <a:t> </a:t>
            </a:r>
          </a:p>
        </p:txBody>
      </p:sp>
      <p:pic>
        <p:nvPicPr>
          <p:cNvPr id="38913" name="Picture 1" descr="C:\Noji\Docs\Ham\Class\Capacitors-Parallel.png"/>
          <p:cNvPicPr>
            <a:picLocks noChangeAspect="1" noChangeArrowheads="1"/>
          </p:cNvPicPr>
          <p:nvPr/>
        </p:nvPicPr>
        <p:blipFill>
          <a:blip r:embed="rId3" cstate="print"/>
          <a:srcRect/>
          <a:stretch>
            <a:fillRect/>
          </a:stretch>
        </p:blipFill>
        <p:spPr bwMode="auto">
          <a:xfrm>
            <a:off x="4648200" y="1752600"/>
            <a:ext cx="3761362" cy="2209800"/>
          </a:xfrm>
          <a:prstGeom prst="rect">
            <a:avLst/>
          </a:prstGeom>
          <a:noFill/>
        </p:spPr>
      </p:pic>
      <p:sp>
        <p:nvSpPr>
          <p:cNvPr id="6" name="Footer Placeholder 5"/>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Trigonometry review</a:t>
            </a:r>
          </a:p>
        </p:txBody>
      </p:sp>
      <p:sp>
        <p:nvSpPr>
          <p:cNvPr id="6" name="Content Placeholder 5"/>
          <p:cNvSpPr>
            <a:spLocks noGrp="1"/>
          </p:cNvSpPr>
          <p:nvPr>
            <p:ph idx="1"/>
          </p:nvPr>
        </p:nvSpPr>
        <p:spPr>
          <a:xfrm>
            <a:off x="457200" y="1600200"/>
            <a:ext cx="8382000" cy="4525963"/>
          </a:xfrm>
        </p:spPr>
        <p:txBody>
          <a:bodyPr>
            <a:normAutofit lnSpcReduction="10000"/>
          </a:bodyPr>
          <a:lstStyle/>
          <a:p>
            <a:pPr>
              <a:buNone/>
            </a:pPr>
            <a:r>
              <a:rPr lang="en-US"/>
              <a:t>The three basic trigonometric functions are ratios, with </a:t>
            </a:r>
            <a:r>
              <a:rPr lang="el-GR"/>
              <a:t>θ</a:t>
            </a:r>
            <a:r>
              <a:rPr lang="en-US"/>
              <a:t> representing some angle</a:t>
            </a:r>
            <a:endParaRPr lang="en-US" sz="1000"/>
          </a:p>
          <a:p>
            <a:pPr>
              <a:buNone/>
            </a:pPr>
            <a:endParaRPr lang="en-US" sz="1100"/>
          </a:p>
          <a:p>
            <a:pPr>
              <a:buNone/>
            </a:pPr>
            <a:r>
              <a:rPr lang="en-US"/>
              <a:t>SOH</a:t>
            </a:r>
          </a:p>
          <a:p>
            <a:pPr>
              <a:buNone/>
            </a:pPr>
            <a:r>
              <a:rPr lang="en-US"/>
              <a:t>CAH</a:t>
            </a:r>
          </a:p>
          <a:p>
            <a:pPr>
              <a:buNone/>
            </a:pPr>
            <a:r>
              <a:rPr lang="en-US"/>
              <a:t>TOA</a:t>
            </a:r>
          </a:p>
          <a:p>
            <a:pPr>
              <a:buNone/>
            </a:pPr>
            <a:endParaRPr lang="en-US"/>
          </a:p>
          <a:p>
            <a:pPr>
              <a:buNone/>
            </a:pPr>
            <a:r>
              <a:rPr lang="en-US"/>
              <a:t>Remember that tan</a:t>
            </a:r>
            <a:r>
              <a:rPr lang="el-GR"/>
              <a:t>θ</a:t>
            </a:r>
            <a:r>
              <a:rPr lang="en-US"/>
              <a:t> = sin</a:t>
            </a:r>
            <a:r>
              <a:rPr lang="el-GR"/>
              <a:t>θ</a:t>
            </a:r>
            <a:r>
              <a:rPr lang="en-US"/>
              <a:t> / cos</a:t>
            </a:r>
            <a:r>
              <a:rPr lang="el-GR"/>
              <a:t>θ</a:t>
            </a:r>
            <a:endParaRPr lang="en-US"/>
          </a:p>
          <a:p>
            <a:pPr>
              <a:buNone/>
            </a:pPr>
            <a:r>
              <a:rPr lang="en-US"/>
              <a:t>tan</a:t>
            </a:r>
            <a:r>
              <a:rPr lang="en-US" baseline="30000"/>
              <a:t>-1</a:t>
            </a:r>
            <a:r>
              <a:rPr lang="en-US"/>
              <a:t>(o/a) = </a:t>
            </a:r>
            <a:r>
              <a:rPr lang="el-GR"/>
              <a:t>θ</a:t>
            </a:r>
            <a:r>
              <a:rPr lang="en-US"/>
              <a:t>, sin</a:t>
            </a:r>
            <a:r>
              <a:rPr lang="en-US" baseline="30000"/>
              <a:t>-1</a:t>
            </a:r>
            <a:r>
              <a:rPr lang="en-US"/>
              <a:t>(o/h) = </a:t>
            </a:r>
            <a:r>
              <a:rPr lang="el-GR"/>
              <a:t>θ</a:t>
            </a:r>
            <a:r>
              <a:rPr lang="en-US"/>
              <a:t>, cos</a:t>
            </a:r>
            <a:r>
              <a:rPr lang="en-US" baseline="30000"/>
              <a:t>-1</a:t>
            </a:r>
            <a:r>
              <a:rPr lang="en-US"/>
              <a:t>(a/h) = </a:t>
            </a:r>
            <a:r>
              <a:rPr lang="el-GR"/>
              <a:t>θ</a:t>
            </a:r>
            <a:endParaRPr lang="en-US"/>
          </a:p>
        </p:txBody>
      </p:sp>
      <p:sp>
        <p:nvSpPr>
          <p:cNvPr id="5" name="Footer Placeholder 4"/>
          <p:cNvSpPr>
            <a:spLocks noGrp="1"/>
          </p:cNvSpPr>
          <p:nvPr>
            <p:ph type="ftr" sz="quarter" idx="11"/>
          </p:nvPr>
        </p:nvSpPr>
        <p:spPr/>
        <p:txBody>
          <a:bodyPr/>
          <a:lstStyle/>
          <a:p>
            <a:r>
              <a:rPr lang="en-US"/>
              <a:t>Copyright © 2026 Noji Ratzlaff</a:t>
            </a:r>
          </a:p>
        </p:txBody>
      </p:sp>
      <p:pic>
        <p:nvPicPr>
          <p:cNvPr id="4099" name="Picture 3" descr="C:\Noji\Docs\Ham\Class\Trigonometry-Review.gif"/>
          <p:cNvPicPr>
            <a:picLocks noChangeAspect="1" noChangeArrowheads="1"/>
          </p:cNvPicPr>
          <p:nvPr/>
        </p:nvPicPr>
        <p:blipFill>
          <a:blip r:embed="rId2" cstate="print"/>
          <a:srcRect/>
          <a:stretch>
            <a:fillRect/>
          </a:stretch>
        </p:blipFill>
        <p:spPr bwMode="auto">
          <a:xfrm>
            <a:off x="2438400" y="2743200"/>
            <a:ext cx="5373537" cy="1752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 calcmode="lin" valueType="num">
                                      <p:cBhvr>
                                        <p:cTn id="14"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6">
                                            <p:txEl>
                                              <p:pRg st="2" end="2"/>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4099"/>
                                        </p:tgtEl>
                                        <p:attrNameLst>
                                          <p:attrName>style.visibility</p:attrName>
                                        </p:attrNameLst>
                                      </p:cBhvr>
                                      <p:to>
                                        <p:strVal val="visible"/>
                                      </p:to>
                                    </p:set>
                                    <p:anim calcmode="lin" valueType="num">
                                      <p:cBhvr>
                                        <p:cTn id="19" dur="500" fill="hold"/>
                                        <p:tgtEl>
                                          <p:spTgt spid="4099"/>
                                        </p:tgtEl>
                                        <p:attrNameLst>
                                          <p:attrName>ppt_w</p:attrName>
                                        </p:attrNameLst>
                                      </p:cBhvr>
                                      <p:tavLst>
                                        <p:tav tm="0">
                                          <p:val>
                                            <p:fltVal val="0"/>
                                          </p:val>
                                        </p:tav>
                                        <p:tav tm="100000">
                                          <p:val>
                                            <p:strVal val="#ppt_w"/>
                                          </p:val>
                                        </p:tav>
                                      </p:tavLst>
                                    </p:anim>
                                    <p:anim calcmode="lin" valueType="num">
                                      <p:cBhvr>
                                        <p:cTn id="20" dur="500" fill="hold"/>
                                        <p:tgtEl>
                                          <p:spTgt spid="4099"/>
                                        </p:tgtEl>
                                        <p:attrNameLst>
                                          <p:attrName>ppt_h</p:attrName>
                                        </p:attrNameLst>
                                      </p:cBhvr>
                                      <p:tavLst>
                                        <p:tav tm="0">
                                          <p:val>
                                            <p:fltVal val="0"/>
                                          </p:val>
                                        </p:tav>
                                        <p:tav tm="100000">
                                          <p:val>
                                            <p:strVal val="#ppt_h"/>
                                          </p:val>
                                        </p:tav>
                                      </p:tavLst>
                                    </p:anim>
                                    <p:animEffect transition="in" filter="fade">
                                      <p:cBhvr>
                                        <p:cTn id="21" dur="500"/>
                                        <p:tgtEl>
                                          <p:spTgt spid="409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 calcmode="lin" valueType="num">
                                      <p:cBhvr>
                                        <p:cTn id="26"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anim calcmode="lin" valueType="num">
                                      <p:cBhvr>
                                        <p:cTn id="33" dur="5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6">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6">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6">
                                            <p:txEl>
                                              <p:pRg st="6" end="6"/>
                                            </p:txEl>
                                          </p:spTgt>
                                        </p:tgtEl>
                                        <p:attrNameLst>
                                          <p:attrName>style.visibility</p:attrName>
                                        </p:attrNameLst>
                                      </p:cBhvr>
                                      <p:to>
                                        <p:strVal val="visible"/>
                                      </p:to>
                                    </p:set>
                                    <p:anim calcmode="lin" valueType="num">
                                      <p:cBhvr>
                                        <p:cTn id="40" dur="500" fill="hold"/>
                                        <p:tgtEl>
                                          <p:spTgt spid="6">
                                            <p:txEl>
                                              <p:pRg st="6" end="6"/>
                                            </p:txEl>
                                          </p:spTgt>
                                        </p:tgtEl>
                                        <p:attrNameLst>
                                          <p:attrName>ppt_w</p:attrName>
                                        </p:attrNameLst>
                                      </p:cBhvr>
                                      <p:tavLst>
                                        <p:tav tm="0">
                                          <p:val>
                                            <p:fltVal val="0"/>
                                          </p:val>
                                        </p:tav>
                                        <p:tav tm="100000">
                                          <p:val>
                                            <p:strVal val="#ppt_w"/>
                                          </p:val>
                                        </p:tav>
                                      </p:tavLst>
                                    </p:anim>
                                    <p:anim calcmode="lin" valueType="num">
                                      <p:cBhvr>
                                        <p:cTn id="41" dur="500" fill="hold"/>
                                        <p:tgtEl>
                                          <p:spTgt spid="6">
                                            <p:txEl>
                                              <p:pRg st="6" end="6"/>
                                            </p:txEl>
                                          </p:spTgt>
                                        </p:tgtEl>
                                        <p:attrNameLst>
                                          <p:attrName>ppt_h</p:attrName>
                                        </p:attrNameLst>
                                      </p:cBhvr>
                                      <p:tavLst>
                                        <p:tav tm="0">
                                          <p:val>
                                            <p:fltVal val="0"/>
                                          </p:val>
                                        </p:tav>
                                        <p:tav tm="100000">
                                          <p:val>
                                            <p:strVal val="#ppt_h"/>
                                          </p:val>
                                        </p:tav>
                                      </p:tavLst>
                                    </p:anim>
                                    <p:animEffect transition="in" filter="fade">
                                      <p:cBhvr>
                                        <p:cTn id="42" dur="500"/>
                                        <p:tgtEl>
                                          <p:spTgt spid="6">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6">
                                            <p:txEl>
                                              <p:pRg st="7" end="7"/>
                                            </p:txEl>
                                          </p:spTgt>
                                        </p:tgtEl>
                                        <p:attrNameLst>
                                          <p:attrName>style.visibility</p:attrName>
                                        </p:attrNameLst>
                                      </p:cBhvr>
                                      <p:to>
                                        <p:strVal val="visible"/>
                                      </p:to>
                                    </p:set>
                                    <p:anim calcmode="lin" valueType="num">
                                      <p:cBhvr>
                                        <p:cTn id="47" dur="500" fill="hold"/>
                                        <p:tgtEl>
                                          <p:spTgt spid="6">
                                            <p:txEl>
                                              <p:pRg st="7" end="7"/>
                                            </p:txEl>
                                          </p:spTgt>
                                        </p:tgtEl>
                                        <p:attrNameLst>
                                          <p:attrName>ppt_w</p:attrName>
                                        </p:attrNameLst>
                                      </p:cBhvr>
                                      <p:tavLst>
                                        <p:tav tm="0">
                                          <p:val>
                                            <p:fltVal val="0"/>
                                          </p:val>
                                        </p:tav>
                                        <p:tav tm="100000">
                                          <p:val>
                                            <p:strVal val="#ppt_w"/>
                                          </p:val>
                                        </p:tav>
                                      </p:tavLst>
                                    </p:anim>
                                    <p:anim calcmode="lin" valueType="num">
                                      <p:cBhvr>
                                        <p:cTn id="48" dur="500" fill="hold"/>
                                        <p:tgtEl>
                                          <p:spTgt spid="6">
                                            <p:txEl>
                                              <p:pRg st="7" end="7"/>
                                            </p:txEl>
                                          </p:spTgt>
                                        </p:tgtEl>
                                        <p:attrNameLst>
                                          <p:attrName>ppt_h</p:attrName>
                                        </p:attrNameLst>
                                      </p:cBhvr>
                                      <p:tavLst>
                                        <p:tav tm="0">
                                          <p:val>
                                            <p:fltVal val="0"/>
                                          </p:val>
                                        </p:tav>
                                        <p:tav tm="100000">
                                          <p:val>
                                            <p:strVal val="#ppt_h"/>
                                          </p:val>
                                        </p:tav>
                                      </p:tavLst>
                                    </p:anim>
                                    <p:animEffect transition="in" filter="fade">
                                      <p:cBhvr>
                                        <p:cTn id="49"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Impedance</a:t>
            </a:r>
          </a:p>
        </p:txBody>
      </p:sp>
      <p:sp>
        <p:nvSpPr>
          <p:cNvPr id="3" name="Content Placeholder 2"/>
          <p:cNvSpPr>
            <a:spLocks noGrp="1"/>
          </p:cNvSpPr>
          <p:nvPr>
            <p:ph idx="1"/>
          </p:nvPr>
        </p:nvSpPr>
        <p:spPr>
          <a:xfrm>
            <a:off x="381000" y="1600200"/>
            <a:ext cx="8458200" cy="4648200"/>
          </a:xfrm>
        </p:spPr>
        <p:txBody>
          <a:bodyPr>
            <a:normAutofit fontScale="92500" lnSpcReduction="10000"/>
          </a:bodyPr>
          <a:lstStyle/>
          <a:p>
            <a:pPr algn="ctr">
              <a:buNone/>
            </a:pPr>
            <a:r>
              <a:rPr lang="en-US" sz="4500"/>
              <a:t>Opposition to AC current flow</a:t>
            </a:r>
          </a:p>
          <a:p>
            <a:pPr algn="ctr">
              <a:buNone/>
            </a:pPr>
            <a:r>
              <a:rPr lang="en-US" sz="6000" b="1"/>
              <a:t>Z = R + jX</a:t>
            </a:r>
          </a:p>
          <a:p>
            <a:pPr algn="ctr">
              <a:buNone/>
            </a:pPr>
            <a:r>
              <a:rPr lang="en-US" sz="4400"/>
              <a:t>all units are in ohms (</a:t>
            </a:r>
            <a:r>
              <a:rPr lang="el-GR" sz="4400"/>
              <a:t>Ω</a:t>
            </a:r>
            <a:r>
              <a:rPr lang="en-US" sz="4400"/>
              <a:t>)</a:t>
            </a:r>
          </a:p>
          <a:p>
            <a:pPr>
              <a:buNone/>
            </a:pPr>
            <a:r>
              <a:rPr lang="en-US" sz="4400"/>
              <a:t>R = </a:t>
            </a:r>
            <a:r>
              <a:rPr lang="en-US" sz="4400" b="1"/>
              <a:t>resistance</a:t>
            </a:r>
          </a:p>
          <a:p>
            <a:pPr>
              <a:buNone/>
            </a:pPr>
            <a:r>
              <a:rPr lang="en-US" sz="4400"/>
              <a:t>X = </a:t>
            </a:r>
            <a:r>
              <a:rPr lang="en-US" sz="4400" b="1"/>
              <a:t>reactance</a:t>
            </a:r>
          </a:p>
          <a:p>
            <a:pPr>
              <a:buNone/>
            </a:pPr>
            <a:r>
              <a:rPr lang="en-US" sz="3900"/>
              <a:t>Z</a:t>
            </a:r>
            <a:r>
              <a:rPr lang="en-US" sz="3900" baseline="-25000"/>
              <a:t>mag</a:t>
            </a:r>
            <a:r>
              <a:rPr lang="en-US" sz="3900"/>
              <a:t> = √(R</a:t>
            </a:r>
            <a:r>
              <a:rPr lang="en-US" sz="3900" baseline="30000"/>
              <a:t>2</a:t>
            </a:r>
            <a:r>
              <a:rPr lang="en-US" sz="3900"/>
              <a:t> + X</a:t>
            </a:r>
            <a:r>
              <a:rPr lang="en-US" sz="3900" baseline="30000"/>
              <a:t>2</a:t>
            </a:r>
            <a:r>
              <a:rPr lang="en-US" sz="3900"/>
              <a:t>) = √[R</a:t>
            </a:r>
            <a:r>
              <a:rPr lang="en-US" sz="3900" baseline="30000"/>
              <a:t>2</a:t>
            </a:r>
            <a:r>
              <a:rPr lang="en-US" sz="3900"/>
              <a:t> + (X</a:t>
            </a:r>
            <a:r>
              <a:rPr lang="en-US" sz="3900" baseline="-25000"/>
              <a:t>L</a:t>
            </a:r>
            <a:r>
              <a:rPr lang="en-US" sz="3900"/>
              <a:t> – X</a:t>
            </a:r>
            <a:r>
              <a:rPr lang="en-US" sz="3900" baseline="-25000"/>
              <a:t>C</a:t>
            </a:r>
            <a:r>
              <a:rPr lang="en-US" sz="3900"/>
              <a:t>)</a:t>
            </a:r>
            <a:r>
              <a:rPr lang="en-US" sz="3900" baseline="30000"/>
              <a:t>2</a:t>
            </a:r>
            <a:r>
              <a:rPr lang="en-US" sz="3900"/>
              <a:t>]</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Reactance</a:t>
            </a:r>
          </a:p>
        </p:txBody>
      </p:sp>
      <p:sp>
        <p:nvSpPr>
          <p:cNvPr id="3" name="Content Placeholder 2"/>
          <p:cNvSpPr>
            <a:spLocks noGrp="1"/>
          </p:cNvSpPr>
          <p:nvPr>
            <p:ph idx="1"/>
          </p:nvPr>
        </p:nvSpPr>
        <p:spPr/>
        <p:txBody>
          <a:bodyPr>
            <a:normAutofit/>
          </a:bodyPr>
          <a:lstStyle/>
          <a:p>
            <a:pPr algn="ctr">
              <a:buNone/>
            </a:pPr>
            <a:r>
              <a:rPr lang="en-US" sz="6000" b="1"/>
              <a:t>X = X</a:t>
            </a:r>
            <a:r>
              <a:rPr lang="en-US" sz="3600" b="1" baseline="-25000"/>
              <a:t>L</a:t>
            </a:r>
            <a:r>
              <a:rPr lang="en-US" sz="6000" b="1"/>
              <a:t> – X</a:t>
            </a:r>
            <a:r>
              <a:rPr lang="en-US" sz="3600" b="1" baseline="-25000"/>
              <a:t>C</a:t>
            </a:r>
          </a:p>
          <a:p>
            <a:pPr algn="ctr">
              <a:buNone/>
            </a:pPr>
            <a:r>
              <a:rPr lang="en-US" sz="3600" i="1"/>
              <a:t>opposition to AC flow caused by inductance or capacitance</a:t>
            </a:r>
          </a:p>
          <a:p>
            <a:pPr algn="ctr">
              <a:buNone/>
            </a:pPr>
            <a:endParaRPr lang="en-US" sz="1000"/>
          </a:p>
          <a:p>
            <a:pPr algn="ctr">
              <a:buNone/>
            </a:pPr>
            <a:endParaRPr lang="en-US" sz="1000"/>
          </a:p>
          <a:p>
            <a:pPr algn="ctr">
              <a:buNone/>
            </a:pPr>
            <a:endParaRPr lang="en-US" sz="1000"/>
          </a:p>
          <a:p>
            <a:pPr algn="ctr">
              <a:buNone/>
            </a:pPr>
            <a:r>
              <a:rPr lang="en-US" sz="4000"/>
              <a:t>X</a:t>
            </a:r>
            <a:r>
              <a:rPr lang="en-US" sz="4000" baseline="-25000"/>
              <a:t>L</a:t>
            </a:r>
            <a:r>
              <a:rPr lang="en-US" sz="4000"/>
              <a:t> is called </a:t>
            </a:r>
            <a:r>
              <a:rPr lang="en-US" sz="4000" b="1"/>
              <a:t>inductive reactance</a:t>
            </a:r>
          </a:p>
          <a:p>
            <a:pPr algn="ctr">
              <a:buNone/>
            </a:pPr>
            <a:r>
              <a:rPr lang="en-US" sz="4000"/>
              <a:t>X</a:t>
            </a:r>
            <a:r>
              <a:rPr lang="en-US" sz="4000" baseline="-25000"/>
              <a:t>C</a:t>
            </a:r>
            <a:r>
              <a:rPr lang="en-US" sz="4000"/>
              <a:t> is called </a:t>
            </a:r>
            <a:r>
              <a:rPr lang="en-US" sz="4000" b="1"/>
              <a:t>capacitive reactance</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Inductive reactance</a:t>
            </a:r>
          </a:p>
        </p:txBody>
      </p:sp>
      <p:sp>
        <p:nvSpPr>
          <p:cNvPr id="3" name="Content Placeholder 2"/>
          <p:cNvSpPr>
            <a:spLocks noGrp="1"/>
          </p:cNvSpPr>
          <p:nvPr>
            <p:ph idx="1"/>
          </p:nvPr>
        </p:nvSpPr>
        <p:spPr/>
        <p:txBody>
          <a:bodyPr>
            <a:normAutofit fontScale="92500" lnSpcReduction="10000"/>
          </a:bodyPr>
          <a:lstStyle/>
          <a:p>
            <a:pPr algn="ctr">
              <a:buNone/>
            </a:pPr>
            <a:r>
              <a:rPr lang="en-US" sz="6000"/>
              <a:t>X</a:t>
            </a:r>
            <a:r>
              <a:rPr lang="en-US" sz="3600" baseline="-25000"/>
              <a:t>L</a:t>
            </a:r>
            <a:r>
              <a:rPr lang="en-US" sz="6000"/>
              <a:t> = </a:t>
            </a:r>
            <a:r>
              <a:rPr lang="el-GR" sz="6000"/>
              <a:t>ω</a:t>
            </a:r>
            <a:r>
              <a:rPr lang="en-US" sz="6000"/>
              <a:t>L = 2</a:t>
            </a:r>
            <a:r>
              <a:rPr lang="el-GR" sz="6500"/>
              <a:t>π</a:t>
            </a:r>
            <a:r>
              <a:rPr lang="en-US" sz="6000"/>
              <a:t>fL (Ω)</a:t>
            </a:r>
          </a:p>
          <a:p>
            <a:pPr algn="ctr">
              <a:buNone/>
            </a:pPr>
            <a:r>
              <a:rPr lang="en-US" sz="4300"/>
              <a:t>(</a:t>
            </a:r>
            <a:r>
              <a:rPr lang="el-GR" sz="4300"/>
              <a:t>ω</a:t>
            </a:r>
            <a:r>
              <a:rPr lang="en-US" sz="4300"/>
              <a:t> = 2</a:t>
            </a:r>
            <a:r>
              <a:rPr lang="el-GR" sz="4300"/>
              <a:t>π</a:t>
            </a:r>
            <a:r>
              <a:rPr lang="en-US" sz="4300"/>
              <a:t>f)</a:t>
            </a:r>
          </a:p>
          <a:p>
            <a:pPr algn="ctr">
              <a:buNone/>
            </a:pPr>
            <a:r>
              <a:rPr lang="en-US" sz="4800"/>
              <a:t>f = frequency (Hz)</a:t>
            </a:r>
          </a:p>
          <a:p>
            <a:pPr algn="ctr">
              <a:buNone/>
            </a:pPr>
            <a:r>
              <a:rPr lang="en-US" sz="4800"/>
              <a:t>L = inductance (H)</a:t>
            </a:r>
          </a:p>
          <a:p>
            <a:pPr algn="ctr">
              <a:buNone/>
            </a:pPr>
            <a:endParaRPr lang="en-US" sz="1100"/>
          </a:p>
          <a:p>
            <a:pPr algn="ctr">
              <a:buNone/>
            </a:pPr>
            <a:r>
              <a:rPr lang="en-US" sz="3900" b="1" i="1"/>
              <a:t>as the frequency increases, inductive reactance increases</a:t>
            </a:r>
          </a:p>
          <a:p>
            <a:pPr algn="ctr">
              <a:buNone/>
            </a:pPr>
            <a:endParaRPr lang="en-US" sz="4800"/>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Capacitive reactance</a:t>
            </a:r>
          </a:p>
        </p:txBody>
      </p:sp>
      <p:sp>
        <p:nvSpPr>
          <p:cNvPr id="3" name="Content Placeholder 2"/>
          <p:cNvSpPr>
            <a:spLocks noGrp="1"/>
          </p:cNvSpPr>
          <p:nvPr>
            <p:ph idx="1"/>
          </p:nvPr>
        </p:nvSpPr>
        <p:spPr/>
        <p:txBody>
          <a:bodyPr>
            <a:normAutofit fontScale="85000" lnSpcReduction="20000"/>
          </a:bodyPr>
          <a:lstStyle/>
          <a:p>
            <a:pPr algn="ctr">
              <a:buNone/>
            </a:pPr>
            <a:r>
              <a:rPr lang="en-US" sz="6600"/>
              <a:t>X</a:t>
            </a:r>
            <a:r>
              <a:rPr lang="en-US" sz="6600" baseline="-25000"/>
              <a:t>C</a:t>
            </a:r>
            <a:r>
              <a:rPr lang="en-US" sz="6600"/>
              <a:t> = 1/</a:t>
            </a:r>
            <a:r>
              <a:rPr lang="el-GR" sz="6600"/>
              <a:t>ω</a:t>
            </a:r>
            <a:r>
              <a:rPr lang="en-US" sz="6600"/>
              <a:t>C = 1/(2</a:t>
            </a:r>
            <a:r>
              <a:rPr lang="el-GR" sz="7100"/>
              <a:t>π</a:t>
            </a:r>
            <a:r>
              <a:rPr lang="en-US" sz="6600"/>
              <a:t>fC) (Ω)</a:t>
            </a:r>
          </a:p>
          <a:p>
            <a:pPr algn="ctr">
              <a:buNone/>
            </a:pPr>
            <a:endParaRPr lang="en-US" sz="4800"/>
          </a:p>
          <a:p>
            <a:pPr algn="ctr">
              <a:buNone/>
            </a:pPr>
            <a:r>
              <a:rPr lang="en-US" sz="4800"/>
              <a:t>f = frequency (Hz)</a:t>
            </a:r>
          </a:p>
          <a:p>
            <a:pPr algn="ctr">
              <a:buNone/>
            </a:pPr>
            <a:r>
              <a:rPr lang="en-US" sz="4800"/>
              <a:t>C = capacitance (F)</a:t>
            </a:r>
          </a:p>
          <a:p>
            <a:pPr algn="ctr">
              <a:buNone/>
            </a:pPr>
            <a:endParaRPr lang="en-US" sz="4800"/>
          </a:p>
          <a:p>
            <a:pPr algn="ctr">
              <a:buNone/>
            </a:pPr>
            <a:r>
              <a:rPr lang="en-US" sz="4200" b="1" i="1"/>
              <a:t>as the frequency increases, capacitive reactance decreases</a:t>
            </a:r>
          </a:p>
          <a:p>
            <a:pPr algn="ctr">
              <a:buNone/>
            </a:pPr>
            <a:endParaRPr lang="en-US" sz="4800"/>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t>HamStudy progress</a:t>
            </a:r>
          </a:p>
        </p:txBody>
      </p:sp>
      <p:sp>
        <p:nvSpPr>
          <p:cNvPr id="3" name="Content Placeholder 2"/>
          <p:cNvSpPr>
            <a:spLocks noGrp="1"/>
          </p:cNvSpPr>
          <p:nvPr>
            <p:ph idx="1"/>
          </p:nvPr>
        </p:nvSpPr>
        <p:spPr/>
        <p:txBody>
          <a:bodyPr/>
          <a:lstStyle/>
          <a:p>
            <a:pPr>
              <a:buNone/>
            </a:pPr>
            <a:endParaRPr lang="en-US"/>
          </a:p>
          <a:p>
            <a:pPr>
              <a:buNone/>
            </a:pPr>
            <a:r>
              <a:rPr lang="en-US"/>
              <a:t>Show me</a:t>
            </a:r>
          </a:p>
        </p:txBody>
      </p:sp>
      <p:pic>
        <p:nvPicPr>
          <p:cNvPr id="1026" name="Picture 2" descr="C:\Noji\Docs\Ham\Class\HamStudy-Logo.png"/>
          <p:cNvPicPr>
            <a:picLocks noChangeAspect="1" noChangeArrowheads="1"/>
          </p:cNvPicPr>
          <p:nvPr/>
        </p:nvPicPr>
        <p:blipFill>
          <a:blip r:embed="rId2" cstate="print"/>
          <a:srcRect/>
          <a:stretch>
            <a:fillRect/>
          </a:stretch>
        </p:blipFill>
        <p:spPr bwMode="auto">
          <a:xfrm>
            <a:off x="6629400" y="1447800"/>
            <a:ext cx="2039938" cy="2039937"/>
          </a:xfrm>
          <a:prstGeom prst="rect">
            <a:avLst/>
          </a:prstGeom>
          <a:noFill/>
        </p:spPr>
      </p:pic>
      <p:sp>
        <p:nvSpPr>
          <p:cNvPr id="5" name="Footer Placeholder 4"/>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2" presetClass="entr" presetSubtype="4"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a:t>Resonance</a:t>
            </a:r>
            <a:endParaRPr lang="en-US" sz="3200" b="1"/>
          </a:p>
        </p:txBody>
      </p:sp>
      <p:sp>
        <p:nvSpPr>
          <p:cNvPr id="3" name="Content Placeholder 2"/>
          <p:cNvSpPr>
            <a:spLocks noGrp="1"/>
          </p:cNvSpPr>
          <p:nvPr>
            <p:ph idx="1"/>
          </p:nvPr>
        </p:nvSpPr>
        <p:spPr/>
        <p:txBody>
          <a:bodyPr>
            <a:normAutofit fontScale="92500" lnSpcReduction="20000"/>
          </a:bodyPr>
          <a:lstStyle/>
          <a:p>
            <a:pPr>
              <a:buNone/>
            </a:pPr>
            <a:r>
              <a:rPr lang="en-US" b="1"/>
              <a:t>X</a:t>
            </a:r>
            <a:r>
              <a:rPr lang="en-US" b="1" baseline="-25000"/>
              <a:t>L</a:t>
            </a:r>
            <a:r>
              <a:rPr lang="en-US" b="1"/>
              <a:t> = X</a:t>
            </a:r>
            <a:r>
              <a:rPr lang="en-US" b="1" baseline="-25000"/>
              <a:t>C</a:t>
            </a:r>
          </a:p>
          <a:p>
            <a:pPr>
              <a:buNone/>
            </a:pPr>
            <a:r>
              <a:rPr lang="en-US"/>
              <a:t>Z = R + jX</a:t>
            </a:r>
          </a:p>
          <a:p>
            <a:pPr>
              <a:buNone/>
            </a:pPr>
            <a:r>
              <a:rPr lang="en-US"/>
              <a:t>	= R + j(X</a:t>
            </a:r>
            <a:r>
              <a:rPr lang="en-US" baseline="-25000"/>
              <a:t>L</a:t>
            </a:r>
            <a:r>
              <a:rPr lang="en-US"/>
              <a:t> – X</a:t>
            </a:r>
            <a:r>
              <a:rPr lang="en-US" baseline="-25000"/>
              <a:t>C</a:t>
            </a:r>
            <a:r>
              <a:rPr lang="en-US"/>
              <a:t>)</a:t>
            </a:r>
          </a:p>
          <a:p>
            <a:pPr>
              <a:buNone/>
            </a:pPr>
            <a:r>
              <a:rPr lang="en-US"/>
              <a:t>	= R</a:t>
            </a:r>
          </a:p>
          <a:p>
            <a:pPr>
              <a:buNone/>
            </a:pPr>
            <a:endParaRPr lang="en-US" sz="1000"/>
          </a:p>
          <a:p>
            <a:pPr>
              <a:buNone/>
            </a:pPr>
            <a:r>
              <a:rPr lang="en-US" sz="3000"/>
              <a:t>But at what frequency?</a:t>
            </a:r>
          </a:p>
          <a:p>
            <a:pPr>
              <a:buNone/>
            </a:pPr>
            <a:endParaRPr lang="en-US" sz="1100"/>
          </a:p>
          <a:p>
            <a:pPr>
              <a:buNone/>
            </a:pPr>
            <a:r>
              <a:rPr lang="en-US"/>
              <a:t>Series RLC : input current at maximum</a:t>
            </a:r>
          </a:p>
          <a:p>
            <a:pPr>
              <a:buNone/>
            </a:pPr>
            <a:r>
              <a:rPr lang="en-US"/>
              <a:t>	voltages can be larger than the applied</a:t>
            </a:r>
          </a:p>
          <a:p>
            <a:pPr>
              <a:buNone/>
            </a:pPr>
            <a:r>
              <a:rPr lang="en-US"/>
              <a:t>Parallel RLC : input current at minimum</a:t>
            </a:r>
          </a:p>
          <a:p>
            <a:pPr>
              <a:buNone/>
            </a:pPr>
            <a:r>
              <a:rPr lang="en-US"/>
              <a:t>	circulating current is at maximum</a:t>
            </a:r>
          </a:p>
        </p:txBody>
      </p:sp>
      <p:sp>
        <p:nvSpPr>
          <p:cNvPr id="4" name="Footer Placeholder 3"/>
          <p:cNvSpPr>
            <a:spLocks noGrp="1"/>
          </p:cNvSpPr>
          <p:nvPr>
            <p:ph type="ftr" sz="quarter" idx="11"/>
          </p:nvPr>
        </p:nvSpPr>
        <p:spPr/>
        <p:txBody>
          <a:bodyPr/>
          <a:lstStyle/>
          <a:p>
            <a:r>
              <a:rPr lang="en-US"/>
              <a:t>Copyright © 2026 Noji Ratzlaff</a:t>
            </a:r>
          </a:p>
        </p:txBody>
      </p:sp>
      <p:pic>
        <p:nvPicPr>
          <p:cNvPr id="11267" name="Picture 3" descr="C:\Noji\Docs\Ham\Class\F-Sub-R.gif"/>
          <p:cNvPicPr>
            <a:picLocks noChangeAspect="1" noChangeArrowheads="1"/>
          </p:cNvPicPr>
          <p:nvPr/>
        </p:nvPicPr>
        <p:blipFill>
          <a:blip r:embed="rId3" cstate="print"/>
          <a:srcRect/>
          <a:stretch>
            <a:fillRect/>
          </a:stretch>
        </p:blipFill>
        <p:spPr bwMode="auto">
          <a:xfrm>
            <a:off x="5534494" y="3124847"/>
            <a:ext cx="381000" cy="503464"/>
          </a:xfrm>
          <a:prstGeom prst="rect">
            <a:avLst/>
          </a:prstGeom>
          <a:noFill/>
        </p:spPr>
      </p:pic>
      <p:pic>
        <p:nvPicPr>
          <p:cNvPr id="11268" name="Picture 4" descr="C:\Noji\Docs\Ham\Class\Resonance-Frequency.gif"/>
          <p:cNvPicPr>
            <a:picLocks noChangeAspect="1" noChangeArrowheads="1"/>
          </p:cNvPicPr>
          <p:nvPr/>
        </p:nvPicPr>
        <p:blipFill>
          <a:blip r:embed="rId4" cstate="print"/>
          <a:srcRect/>
          <a:stretch>
            <a:fillRect/>
          </a:stretch>
        </p:blipFill>
        <p:spPr bwMode="auto">
          <a:xfrm>
            <a:off x="5921115" y="2766286"/>
            <a:ext cx="2362200" cy="1275366"/>
          </a:xfrm>
          <a:prstGeom prst="rect">
            <a:avLst/>
          </a:prstGeom>
          <a:noFill/>
        </p:spPr>
      </p:pic>
      <p:pic>
        <p:nvPicPr>
          <p:cNvPr id="11269" name="Picture 5" descr="C:\Noji\Docs\Ham\Class\Resonant-Tank-Circuit.gif"/>
          <p:cNvPicPr>
            <a:picLocks noChangeAspect="1" noChangeArrowheads="1" noCrop="1"/>
          </p:cNvPicPr>
          <p:nvPr/>
        </p:nvPicPr>
        <p:blipFill>
          <a:blip r:embed="rId5" cstate="print"/>
          <a:srcRect/>
          <a:stretch>
            <a:fillRect/>
          </a:stretch>
        </p:blipFill>
        <p:spPr bwMode="auto">
          <a:xfrm>
            <a:off x="5943600" y="152401"/>
            <a:ext cx="2971799" cy="24400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11267"/>
                                        </p:tgtEl>
                                        <p:attrNameLst>
                                          <p:attrName>style.visibility</p:attrName>
                                        </p:attrNameLst>
                                      </p:cBhvr>
                                      <p:to>
                                        <p:strVal val="visible"/>
                                      </p:to>
                                    </p:set>
                                    <p:anim calcmode="lin" valueType="num">
                                      <p:cBhvr>
                                        <p:cTn id="27" dur="500" fill="hold"/>
                                        <p:tgtEl>
                                          <p:spTgt spid="11267"/>
                                        </p:tgtEl>
                                        <p:attrNameLst>
                                          <p:attrName>ppt_w</p:attrName>
                                        </p:attrNameLst>
                                      </p:cBhvr>
                                      <p:tavLst>
                                        <p:tav tm="0">
                                          <p:val>
                                            <p:fltVal val="0"/>
                                          </p:val>
                                        </p:tav>
                                        <p:tav tm="100000">
                                          <p:val>
                                            <p:strVal val="#ppt_w"/>
                                          </p:val>
                                        </p:tav>
                                      </p:tavLst>
                                    </p:anim>
                                    <p:anim calcmode="lin" valueType="num">
                                      <p:cBhvr>
                                        <p:cTn id="28" dur="500" fill="hold"/>
                                        <p:tgtEl>
                                          <p:spTgt spid="11267"/>
                                        </p:tgtEl>
                                        <p:attrNameLst>
                                          <p:attrName>ppt_h</p:attrName>
                                        </p:attrNameLst>
                                      </p:cBhvr>
                                      <p:tavLst>
                                        <p:tav tm="0">
                                          <p:val>
                                            <p:fltVal val="0"/>
                                          </p:val>
                                        </p:tav>
                                        <p:tav tm="100000">
                                          <p:val>
                                            <p:strVal val="#ppt_h"/>
                                          </p:val>
                                        </p:tav>
                                      </p:tavLst>
                                    </p:anim>
                                    <p:animEffect transition="in" filter="fade">
                                      <p:cBhvr>
                                        <p:cTn id="29" dur="500"/>
                                        <p:tgtEl>
                                          <p:spTgt spid="11267"/>
                                        </p:tgtEl>
                                      </p:cBhvr>
                                    </p:animEffect>
                                  </p:childTnLst>
                                </p:cTn>
                              </p:par>
                              <p:par>
                                <p:cTn id="30" presetID="53" presetClass="entr" presetSubtype="0" fill="hold" nodeType="withEffect">
                                  <p:stCondLst>
                                    <p:cond delay="0"/>
                                  </p:stCondLst>
                                  <p:childTnLst>
                                    <p:set>
                                      <p:cBhvr>
                                        <p:cTn id="31" dur="1" fill="hold">
                                          <p:stCondLst>
                                            <p:cond delay="0"/>
                                          </p:stCondLst>
                                        </p:cTn>
                                        <p:tgtEl>
                                          <p:spTgt spid="11268"/>
                                        </p:tgtEl>
                                        <p:attrNameLst>
                                          <p:attrName>style.visibility</p:attrName>
                                        </p:attrNameLst>
                                      </p:cBhvr>
                                      <p:to>
                                        <p:strVal val="visible"/>
                                      </p:to>
                                    </p:set>
                                    <p:anim calcmode="lin" valueType="num">
                                      <p:cBhvr>
                                        <p:cTn id="32" dur="500" fill="hold"/>
                                        <p:tgtEl>
                                          <p:spTgt spid="11268"/>
                                        </p:tgtEl>
                                        <p:attrNameLst>
                                          <p:attrName>ppt_w</p:attrName>
                                        </p:attrNameLst>
                                      </p:cBhvr>
                                      <p:tavLst>
                                        <p:tav tm="0">
                                          <p:val>
                                            <p:fltVal val="0"/>
                                          </p:val>
                                        </p:tav>
                                        <p:tav tm="100000">
                                          <p:val>
                                            <p:strVal val="#ppt_w"/>
                                          </p:val>
                                        </p:tav>
                                      </p:tavLst>
                                    </p:anim>
                                    <p:anim calcmode="lin" valueType="num">
                                      <p:cBhvr>
                                        <p:cTn id="33" dur="500" fill="hold"/>
                                        <p:tgtEl>
                                          <p:spTgt spid="11268"/>
                                        </p:tgtEl>
                                        <p:attrNameLst>
                                          <p:attrName>ppt_h</p:attrName>
                                        </p:attrNameLst>
                                      </p:cBhvr>
                                      <p:tavLst>
                                        <p:tav tm="0">
                                          <p:val>
                                            <p:fltVal val="0"/>
                                          </p:val>
                                        </p:tav>
                                        <p:tav tm="100000">
                                          <p:val>
                                            <p:strVal val="#ppt_h"/>
                                          </p:val>
                                        </p:tav>
                                      </p:tavLst>
                                    </p:anim>
                                    <p:animEffect transition="in" filter="fade">
                                      <p:cBhvr>
                                        <p:cTn id="34" dur="500"/>
                                        <p:tgtEl>
                                          <p:spTgt spid="1126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Rectangular coordinates</a:t>
            </a:r>
          </a:p>
        </p:txBody>
      </p:sp>
      <p:sp>
        <p:nvSpPr>
          <p:cNvPr id="3" name="Content Placeholder 2"/>
          <p:cNvSpPr>
            <a:spLocks noGrp="1"/>
          </p:cNvSpPr>
          <p:nvPr>
            <p:ph idx="1"/>
          </p:nvPr>
        </p:nvSpPr>
        <p:spPr/>
        <p:txBody>
          <a:bodyPr/>
          <a:lstStyle/>
          <a:p>
            <a:pPr>
              <a:buNone/>
            </a:pPr>
            <a:r>
              <a:rPr lang="en-US"/>
              <a:t>Impedance</a:t>
            </a:r>
          </a:p>
          <a:p>
            <a:pPr>
              <a:buNone/>
            </a:pPr>
            <a:r>
              <a:rPr lang="en-US"/>
              <a:t>Z = R + jX</a:t>
            </a:r>
          </a:p>
          <a:p>
            <a:pPr>
              <a:buNone/>
            </a:pPr>
            <a:r>
              <a:rPr lang="en-US"/>
              <a:t>Plot R versus X</a:t>
            </a:r>
          </a:p>
          <a:p>
            <a:pPr>
              <a:buNone/>
            </a:pPr>
            <a:r>
              <a:rPr lang="en-US"/>
              <a:t>Real versus imaginary</a:t>
            </a:r>
          </a:p>
        </p:txBody>
      </p:sp>
      <p:sp>
        <p:nvSpPr>
          <p:cNvPr id="4" name="Footer Placeholder 3"/>
          <p:cNvSpPr>
            <a:spLocks noGrp="1"/>
          </p:cNvSpPr>
          <p:nvPr>
            <p:ph type="ftr" sz="quarter" idx="11"/>
          </p:nvPr>
        </p:nvSpPr>
        <p:spPr/>
        <p:txBody>
          <a:bodyPr/>
          <a:lstStyle/>
          <a:p>
            <a:r>
              <a:rPr lang="en-US"/>
              <a:t>Copyright © 2026 Noji Ratzlaff</a:t>
            </a:r>
          </a:p>
        </p:txBody>
      </p:sp>
      <p:pic>
        <p:nvPicPr>
          <p:cNvPr id="1027" name="Picture 3" descr="C:\Noji\Docs\Ham\Class\Cartesian-Grid.gif"/>
          <p:cNvPicPr>
            <a:picLocks noChangeAspect="1" noChangeArrowheads="1"/>
          </p:cNvPicPr>
          <p:nvPr/>
        </p:nvPicPr>
        <p:blipFill>
          <a:blip r:embed="rId3" cstate="print"/>
          <a:srcRect/>
          <a:stretch>
            <a:fillRect/>
          </a:stretch>
        </p:blipFill>
        <p:spPr bwMode="auto">
          <a:xfrm>
            <a:off x="4572000" y="2514600"/>
            <a:ext cx="4224043" cy="3657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a:t>Calculator exercise : plot Z</a:t>
            </a:r>
          </a:p>
        </p:txBody>
      </p:sp>
      <p:sp>
        <p:nvSpPr>
          <p:cNvPr id="3" name="Content Placeholder 2"/>
          <p:cNvSpPr>
            <a:spLocks noGrp="1"/>
          </p:cNvSpPr>
          <p:nvPr>
            <p:ph idx="1"/>
          </p:nvPr>
        </p:nvSpPr>
        <p:spPr>
          <a:xfrm>
            <a:off x="457200" y="1219200"/>
            <a:ext cx="3429000" cy="5257800"/>
          </a:xfrm>
        </p:spPr>
        <p:txBody>
          <a:bodyPr>
            <a:normAutofit/>
          </a:bodyPr>
          <a:lstStyle/>
          <a:p>
            <a:pPr marL="514350" indent="-514350">
              <a:buNone/>
            </a:pPr>
            <a:r>
              <a:rPr lang="en-US" sz="2800" dirty="0"/>
              <a:t>1. 400 </a:t>
            </a:r>
            <a:r>
              <a:rPr lang="el-GR" sz="2800" dirty="0"/>
              <a:t>Ω</a:t>
            </a:r>
            <a:r>
              <a:rPr lang="en-US" sz="2800" dirty="0"/>
              <a:t>, 38pF,</a:t>
            </a:r>
          </a:p>
          <a:p>
            <a:pPr marL="514350" indent="-514350">
              <a:buNone/>
            </a:pPr>
            <a:r>
              <a:rPr lang="en-US" sz="2800" dirty="0"/>
              <a:t>	14 MHz</a:t>
            </a:r>
          </a:p>
          <a:p>
            <a:pPr marL="514350" indent="-514350" algn="r">
              <a:buNone/>
            </a:pPr>
            <a:r>
              <a:rPr lang="en-US" sz="2800" dirty="0"/>
              <a:t>Point 4</a:t>
            </a:r>
          </a:p>
          <a:p>
            <a:pPr marL="514350" indent="-514350">
              <a:buNone/>
            </a:pPr>
            <a:r>
              <a:rPr lang="en-US" sz="2800" dirty="0"/>
              <a:t>2. 300 </a:t>
            </a:r>
            <a:r>
              <a:rPr lang="el-GR" sz="2800" dirty="0"/>
              <a:t>Ω</a:t>
            </a:r>
            <a:r>
              <a:rPr lang="en-US" sz="2800" dirty="0"/>
              <a:t>, 18 µH,</a:t>
            </a:r>
          </a:p>
          <a:p>
            <a:pPr marL="514350" indent="-514350">
              <a:buNone/>
            </a:pPr>
            <a:r>
              <a:rPr lang="en-US" sz="2800" dirty="0"/>
              <a:t>	3.505 MHz</a:t>
            </a:r>
          </a:p>
          <a:p>
            <a:pPr marL="514350" indent="-514350" algn="r">
              <a:buNone/>
            </a:pPr>
            <a:r>
              <a:rPr lang="en-US" sz="2800" dirty="0"/>
              <a:t>Point 3</a:t>
            </a:r>
          </a:p>
          <a:p>
            <a:pPr marL="514350" indent="-514350">
              <a:buNone/>
            </a:pPr>
            <a:r>
              <a:rPr lang="en-US" sz="2800" dirty="0"/>
              <a:t>3. 300 </a:t>
            </a:r>
            <a:r>
              <a:rPr lang="el-GR" sz="2800" dirty="0"/>
              <a:t>Ω</a:t>
            </a:r>
            <a:r>
              <a:rPr lang="en-US" sz="2800" dirty="0"/>
              <a:t>, 19 pF,</a:t>
            </a:r>
          </a:p>
          <a:p>
            <a:pPr marL="514350" indent="-514350">
              <a:buNone/>
            </a:pPr>
            <a:r>
              <a:rPr lang="en-US" sz="2800" dirty="0"/>
              <a:t>	21.200 MHz</a:t>
            </a:r>
          </a:p>
          <a:p>
            <a:pPr marL="514350" indent="-514350" algn="r">
              <a:buNone/>
            </a:pPr>
            <a:r>
              <a:rPr lang="en-US" sz="2800" dirty="0"/>
              <a:t>Point 1</a:t>
            </a:r>
          </a:p>
        </p:txBody>
      </p:sp>
      <p:sp>
        <p:nvSpPr>
          <p:cNvPr id="4" name="Footer Placeholder 3"/>
          <p:cNvSpPr>
            <a:spLocks noGrp="1"/>
          </p:cNvSpPr>
          <p:nvPr>
            <p:ph type="ftr" sz="quarter" idx="11"/>
          </p:nvPr>
        </p:nvSpPr>
        <p:spPr/>
        <p:txBody>
          <a:bodyPr/>
          <a:lstStyle/>
          <a:p>
            <a:r>
              <a:rPr lang="en-US"/>
              <a:t>Copyright © 2026 Noji Ratzlaff</a:t>
            </a:r>
          </a:p>
        </p:txBody>
      </p:sp>
      <p:pic>
        <p:nvPicPr>
          <p:cNvPr id="3074" name="Picture 2" descr="C:\Noji\Docs\Ham\Class\Figure-E5-2.png"/>
          <p:cNvPicPr>
            <a:picLocks noChangeAspect="1" noChangeArrowheads="1"/>
          </p:cNvPicPr>
          <p:nvPr/>
        </p:nvPicPr>
        <p:blipFill>
          <a:blip r:embed="rId3" cstate="print"/>
          <a:srcRect/>
          <a:stretch>
            <a:fillRect/>
          </a:stretch>
        </p:blipFill>
        <p:spPr bwMode="auto">
          <a:xfrm>
            <a:off x="3886200" y="1336387"/>
            <a:ext cx="5054997" cy="49437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p:cTn id="2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Polar coordinates</a:t>
            </a:r>
          </a:p>
        </p:txBody>
      </p:sp>
      <p:sp>
        <p:nvSpPr>
          <p:cNvPr id="3" name="Content Placeholder 2"/>
          <p:cNvSpPr>
            <a:spLocks noGrp="1"/>
          </p:cNvSpPr>
          <p:nvPr>
            <p:ph idx="1"/>
          </p:nvPr>
        </p:nvSpPr>
        <p:spPr/>
        <p:txBody>
          <a:bodyPr/>
          <a:lstStyle/>
          <a:p>
            <a:pPr>
              <a:buNone/>
            </a:pPr>
            <a:r>
              <a:rPr lang="en-US"/>
              <a:t>Impedance</a:t>
            </a:r>
          </a:p>
          <a:p>
            <a:pPr>
              <a:buNone/>
            </a:pPr>
            <a:r>
              <a:rPr lang="en-US"/>
              <a:t>Still real versus imaginary</a:t>
            </a:r>
          </a:p>
          <a:p>
            <a:pPr>
              <a:buNone/>
            </a:pPr>
            <a:r>
              <a:rPr lang="en-US"/>
              <a:t>Z</a:t>
            </a:r>
            <a:r>
              <a:rPr lang="en-US" baseline="-25000"/>
              <a:t>mag </a:t>
            </a:r>
            <a:r>
              <a:rPr lang="en-US" sz="4400"/>
              <a:t>∠</a:t>
            </a:r>
            <a:r>
              <a:rPr lang="en-US"/>
              <a:t>θ</a:t>
            </a:r>
          </a:p>
          <a:p>
            <a:pPr>
              <a:buNone/>
            </a:pPr>
            <a:r>
              <a:rPr lang="en-US"/>
              <a:t>Plot Z</a:t>
            </a:r>
            <a:r>
              <a:rPr lang="en-US" baseline="-25000"/>
              <a:t>mag</a:t>
            </a:r>
            <a:r>
              <a:rPr lang="en-US"/>
              <a:t> and angle</a:t>
            </a:r>
          </a:p>
        </p:txBody>
      </p:sp>
      <p:sp>
        <p:nvSpPr>
          <p:cNvPr id="4" name="Footer Placeholder 3"/>
          <p:cNvSpPr>
            <a:spLocks noGrp="1"/>
          </p:cNvSpPr>
          <p:nvPr>
            <p:ph type="ftr" sz="quarter" idx="11"/>
          </p:nvPr>
        </p:nvSpPr>
        <p:spPr/>
        <p:txBody>
          <a:bodyPr/>
          <a:lstStyle/>
          <a:p>
            <a:r>
              <a:rPr lang="en-US"/>
              <a:t>Copyright © 2026 Noji Ratzlaff</a:t>
            </a:r>
          </a:p>
        </p:txBody>
      </p:sp>
      <p:pic>
        <p:nvPicPr>
          <p:cNvPr id="2050" name="Picture 2" descr="C:\Noji\Docs\Ham\Class\Cartesian-Grid.gif"/>
          <p:cNvPicPr>
            <a:picLocks noChangeAspect="1" noChangeArrowheads="1"/>
          </p:cNvPicPr>
          <p:nvPr/>
        </p:nvPicPr>
        <p:blipFill>
          <a:blip r:embed="rId3" cstate="print"/>
          <a:srcRect/>
          <a:stretch>
            <a:fillRect/>
          </a:stretch>
        </p:blipFill>
        <p:spPr bwMode="auto">
          <a:xfrm>
            <a:off x="4572000" y="2554595"/>
            <a:ext cx="4190999" cy="36268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t>Rectangular ― polar conversion</a:t>
            </a:r>
          </a:p>
        </p:txBody>
      </p:sp>
      <p:sp>
        <p:nvSpPr>
          <p:cNvPr id="3" name="Content Placeholder 2"/>
          <p:cNvSpPr>
            <a:spLocks noGrp="1"/>
          </p:cNvSpPr>
          <p:nvPr>
            <p:ph idx="1"/>
          </p:nvPr>
        </p:nvSpPr>
        <p:spPr>
          <a:xfrm>
            <a:off x="381000" y="1600200"/>
            <a:ext cx="8458200" cy="4525963"/>
          </a:xfrm>
        </p:spPr>
        <p:txBody>
          <a:bodyPr>
            <a:normAutofit fontScale="92500" lnSpcReduction="20000"/>
          </a:bodyPr>
          <a:lstStyle/>
          <a:p>
            <a:pPr>
              <a:buNone/>
            </a:pPr>
            <a:r>
              <a:rPr lang="en-US"/>
              <a:t>Rect = R + jX</a:t>
            </a:r>
          </a:p>
          <a:p>
            <a:pPr>
              <a:buNone/>
            </a:pPr>
            <a:r>
              <a:rPr lang="en-US"/>
              <a:t>Polar = Z</a:t>
            </a:r>
            <a:r>
              <a:rPr lang="en-US" baseline="-25000"/>
              <a:t>mag </a:t>
            </a:r>
            <a:r>
              <a:rPr lang="en-US" sz="4300"/>
              <a:t>∠</a:t>
            </a:r>
            <a:r>
              <a:rPr lang="en-US"/>
              <a:t>θ, where</a:t>
            </a:r>
          </a:p>
          <a:p>
            <a:pPr>
              <a:buNone/>
            </a:pPr>
            <a:r>
              <a:rPr lang="en-US"/>
              <a:t>	Z</a:t>
            </a:r>
            <a:r>
              <a:rPr lang="en-US" baseline="-25000"/>
              <a:t>mag</a:t>
            </a:r>
            <a:r>
              <a:rPr lang="en-US"/>
              <a:t> = √(R</a:t>
            </a:r>
            <a:r>
              <a:rPr lang="en-US" baseline="30000"/>
              <a:t>2</a:t>
            </a:r>
            <a:r>
              <a:rPr lang="en-US"/>
              <a:t> + X</a:t>
            </a:r>
            <a:r>
              <a:rPr lang="en-US" baseline="30000"/>
              <a:t>2</a:t>
            </a:r>
            <a:r>
              <a:rPr lang="en-US"/>
              <a:t>) and </a:t>
            </a:r>
            <a:r>
              <a:rPr lang="el-GR"/>
              <a:t>θ</a:t>
            </a:r>
            <a:r>
              <a:rPr lang="en-US"/>
              <a:t> = tan</a:t>
            </a:r>
            <a:r>
              <a:rPr lang="en-US" baseline="30000"/>
              <a:t>-1</a:t>
            </a:r>
            <a:r>
              <a:rPr lang="en-US"/>
              <a:t>(X/R)</a:t>
            </a:r>
          </a:p>
          <a:p>
            <a:pPr algn="r">
              <a:buNone/>
            </a:pPr>
            <a:r>
              <a:rPr lang="en-US"/>
              <a:t>for series circuits</a:t>
            </a:r>
          </a:p>
          <a:p>
            <a:pPr>
              <a:buNone/>
            </a:pPr>
            <a:r>
              <a:rPr lang="en-US"/>
              <a:t>	Z</a:t>
            </a:r>
            <a:r>
              <a:rPr lang="en-US" baseline="-25000"/>
              <a:t>mag</a:t>
            </a:r>
            <a:r>
              <a:rPr lang="en-US"/>
              <a:t> = RX/√(R</a:t>
            </a:r>
            <a:r>
              <a:rPr lang="en-US" baseline="30000"/>
              <a:t>2</a:t>
            </a:r>
            <a:r>
              <a:rPr lang="en-US"/>
              <a:t> + X</a:t>
            </a:r>
            <a:r>
              <a:rPr lang="en-US" baseline="30000"/>
              <a:t>2</a:t>
            </a:r>
            <a:r>
              <a:rPr lang="en-US"/>
              <a:t>) and </a:t>
            </a:r>
            <a:r>
              <a:rPr lang="el-GR"/>
              <a:t>θ</a:t>
            </a:r>
            <a:r>
              <a:rPr lang="en-US"/>
              <a:t> = tan</a:t>
            </a:r>
            <a:r>
              <a:rPr lang="en-US" baseline="30000"/>
              <a:t>-1</a:t>
            </a:r>
            <a:r>
              <a:rPr lang="en-US"/>
              <a:t>(R/X)</a:t>
            </a:r>
          </a:p>
          <a:p>
            <a:pPr algn="r">
              <a:buNone/>
            </a:pPr>
            <a:r>
              <a:rPr lang="en-US"/>
              <a:t>for parallel circuits</a:t>
            </a:r>
          </a:p>
          <a:p>
            <a:pPr>
              <a:buNone/>
            </a:pPr>
            <a:r>
              <a:rPr lang="en-US"/>
              <a:t>Rect = Z</a:t>
            </a:r>
            <a:r>
              <a:rPr lang="en-US" baseline="-25000"/>
              <a:t>mag</a:t>
            </a:r>
            <a:r>
              <a:rPr lang="en-US"/>
              <a:t>cos</a:t>
            </a:r>
            <a:r>
              <a:rPr lang="el-GR"/>
              <a:t>θ</a:t>
            </a:r>
            <a:r>
              <a:rPr lang="en-US"/>
              <a:t> + jZ</a:t>
            </a:r>
            <a:r>
              <a:rPr lang="en-US" baseline="-25000"/>
              <a:t>mag</a:t>
            </a:r>
            <a:r>
              <a:rPr lang="en-US"/>
              <a:t>sin</a:t>
            </a:r>
            <a:r>
              <a:rPr lang="el-GR"/>
              <a:t>θ</a:t>
            </a:r>
            <a:endParaRPr lang="en-US"/>
          </a:p>
          <a:p>
            <a:pPr>
              <a:buNone/>
            </a:pPr>
            <a:r>
              <a:rPr lang="en-US"/>
              <a:t>Example: put Z = 100 + j100 </a:t>
            </a:r>
            <a:r>
              <a:rPr lang="el-GR"/>
              <a:t>Ω</a:t>
            </a:r>
            <a:r>
              <a:rPr lang="en-US"/>
              <a:t> in polar</a:t>
            </a:r>
          </a:p>
          <a:p>
            <a:pPr algn="r">
              <a:buNone/>
            </a:pPr>
            <a:r>
              <a:rPr lang="en-US"/>
              <a:t>141</a:t>
            </a:r>
            <a:r>
              <a:rPr lang="en-US" sz="4300"/>
              <a:t>∠</a:t>
            </a:r>
            <a:r>
              <a:rPr lang="en-US"/>
              <a:t>45° </a:t>
            </a:r>
            <a:r>
              <a:rPr lang="el-GR"/>
              <a:t>Ω</a:t>
            </a:r>
            <a:endParaRPr lang="en-US"/>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Admittance</a:t>
            </a:r>
          </a:p>
        </p:txBody>
      </p:sp>
      <p:sp>
        <p:nvSpPr>
          <p:cNvPr id="3" name="Content Placeholder 2"/>
          <p:cNvSpPr>
            <a:spLocks noGrp="1"/>
          </p:cNvSpPr>
          <p:nvPr>
            <p:ph idx="1"/>
          </p:nvPr>
        </p:nvSpPr>
        <p:spPr/>
        <p:txBody>
          <a:bodyPr>
            <a:normAutofit/>
          </a:bodyPr>
          <a:lstStyle/>
          <a:p>
            <a:pPr algn="ctr">
              <a:buNone/>
            </a:pPr>
            <a:r>
              <a:rPr lang="en-US" sz="4800" b="1"/>
              <a:t>Y = 1/Z = G + jB</a:t>
            </a:r>
          </a:p>
          <a:p>
            <a:pPr>
              <a:buNone/>
            </a:pPr>
            <a:r>
              <a:rPr lang="en-US"/>
              <a:t>Inverse of impedance</a:t>
            </a:r>
          </a:p>
          <a:p>
            <a:pPr>
              <a:buNone/>
            </a:pPr>
            <a:r>
              <a:rPr lang="en-US"/>
              <a:t>Measured in siemens (S)</a:t>
            </a:r>
          </a:p>
          <a:p>
            <a:pPr>
              <a:buNone/>
            </a:pPr>
            <a:r>
              <a:rPr lang="en-US"/>
              <a:t>Z is impedance (</a:t>
            </a:r>
            <a:r>
              <a:rPr lang="el-GR"/>
              <a:t>Ω</a:t>
            </a:r>
            <a:r>
              <a:rPr lang="en-US"/>
              <a:t>)</a:t>
            </a:r>
          </a:p>
          <a:p>
            <a:pPr>
              <a:buNone/>
            </a:pPr>
            <a:r>
              <a:rPr lang="en-US"/>
              <a:t>Y is admittance (S)</a:t>
            </a:r>
          </a:p>
          <a:p>
            <a:pPr>
              <a:buNone/>
            </a:pPr>
            <a:r>
              <a:rPr lang="en-US"/>
              <a:t>G is conductance (S)</a:t>
            </a:r>
          </a:p>
          <a:p>
            <a:pPr>
              <a:buNone/>
            </a:pPr>
            <a:r>
              <a:rPr lang="en-US"/>
              <a:t>B is susceptance (S)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Voltage and current in-phase</a:t>
            </a:r>
          </a:p>
        </p:txBody>
      </p:sp>
      <p:sp>
        <p:nvSpPr>
          <p:cNvPr id="3" name="Content Placeholder 2"/>
          <p:cNvSpPr>
            <a:spLocks noGrp="1"/>
          </p:cNvSpPr>
          <p:nvPr>
            <p:ph idx="1"/>
          </p:nvPr>
        </p:nvSpPr>
        <p:spPr/>
        <p:txBody>
          <a:bodyPr/>
          <a:lstStyle/>
          <a:p>
            <a:pPr>
              <a:buNone/>
            </a:pPr>
            <a:r>
              <a:rPr lang="en-US"/>
              <a:t>Purely resistive</a:t>
            </a:r>
          </a:p>
          <a:p>
            <a:pPr>
              <a:buNone/>
            </a:pPr>
            <a:r>
              <a:rPr lang="en-US"/>
              <a:t>Plot Z = R</a:t>
            </a:r>
          </a:p>
        </p:txBody>
      </p:sp>
      <p:sp>
        <p:nvSpPr>
          <p:cNvPr id="4" name="Footer Placeholder 3"/>
          <p:cNvSpPr>
            <a:spLocks noGrp="1"/>
          </p:cNvSpPr>
          <p:nvPr>
            <p:ph type="ftr" sz="quarter" idx="11"/>
          </p:nvPr>
        </p:nvSpPr>
        <p:spPr/>
        <p:txBody>
          <a:bodyPr/>
          <a:lstStyle/>
          <a:p>
            <a:r>
              <a:rPr lang="en-US"/>
              <a:t>Copyright © 2026 Noji Ratzlaff</a:t>
            </a:r>
          </a:p>
        </p:txBody>
      </p:sp>
      <p:pic>
        <p:nvPicPr>
          <p:cNvPr id="5123" name="Picture 3" descr="C:\Noji\Docs\Ham\Class\Voltage-Current-In-Phase.jpg"/>
          <p:cNvPicPr>
            <a:picLocks noChangeAspect="1" noChangeArrowheads="1"/>
          </p:cNvPicPr>
          <p:nvPr/>
        </p:nvPicPr>
        <p:blipFill>
          <a:blip r:embed="rId2" cstate="print"/>
          <a:srcRect/>
          <a:stretch>
            <a:fillRect/>
          </a:stretch>
        </p:blipFill>
        <p:spPr bwMode="auto">
          <a:xfrm>
            <a:off x="3124594" y="2971800"/>
            <a:ext cx="5300482" cy="2946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t>Inductor voltage leads current</a:t>
            </a:r>
          </a:p>
        </p:txBody>
      </p:sp>
      <p:sp>
        <p:nvSpPr>
          <p:cNvPr id="3" name="Content Placeholder 2"/>
          <p:cNvSpPr>
            <a:spLocks noGrp="1"/>
          </p:cNvSpPr>
          <p:nvPr>
            <p:ph idx="1"/>
          </p:nvPr>
        </p:nvSpPr>
        <p:spPr/>
        <p:txBody>
          <a:bodyPr>
            <a:normAutofit/>
          </a:bodyPr>
          <a:lstStyle/>
          <a:p>
            <a:pPr>
              <a:buNone/>
            </a:pPr>
            <a:r>
              <a:rPr lang="en-US" sz="3000"/>
              <a:t>Inductor :</a:t>
            </a:r>
          </a:p>
          <a:p>
            <a:pPr>
              <a:buNone/>
            </a:pPr>
            <a:r>
              <a:rPr lang="en-US" sz="3000"/>
              <a:t>	voltage </a:t>
            </a:r>
            <a:r>
              <a:rPr lang="en-US" sz="3000" i="1"/>
              <a:t>leads</a:t>
            </a:r>
            <a:r>
              <a:rPr lang="en-US" sz="3000"/>
              <a:t> the current</a:t>
            </a:r>
          </a:p>
          <a:p>
            <a:pPr>
              <a:buNone/>
            </a:pPr>
            <a:r>
              <a:rPr lang="en-US" sz="3000"/>
              <a:t>	(current </a:t>
            </a:r>
            <a:r>
              <a:rPr lang="en-US" sz="3000" i="1"/>
              <a:t>lags</a:t>
            </a:r>
            <a:r>
              <a:rPr lang="en-US" sz="3000"/>
              <a:t> the voltage)</a:t>
            </a:r>
          </a:p>
          <a:p>
            <a:pPr>
              <a:buNone/>
            </a:pPr>
            <a:r>
              <a:rPr lang="en-US" sz="3000"/>
              <a:t>	90° out of phase</a:t>
            </a:r>
          </a:p>
        </p:txBody>
      </p:sp>
      <p:sp>
        <p:nvSpPr>
          <p:cNvPr id="4" name="Footer Placeholder 3"/>
          <p:cNvSpPr>
            <a:spLocks noGrp="1"/>
          </p:cNvSpPr>
          <p:nvPr>
            <p:ph type="ftr" sz="quarter" idx="11"/>
          </p:nvPr>
        </p:nvSpPr>
        <p:spPr/>
        <p:txBody>
          <a:bodyPr/>
          <a:lstStyle/>
          <a:p>
            <a:r>
              <a:rPr lang="en-US"/>
              <a:t>Copyright © 2026 Noji Ratzlaff</a:t>
            </a:r>
          </a:p>
        </p:txBody>
      </p:sp>
      <p:pic>
        <p:nvPicPr>
          <p:cNvPr id="7172" name="Picture 4" descr="C:\Noji\Docs\Ham\Class\Inductor-Ohms-Law.gif"/>
          <p:cNvPicPr>
            <a:picLocks noChangeAspect="1" noChangeArrowheads="1"/>
          </p:cNvPicPr>
          <p:nvPr/>
        </p:nvPicPr>
        <p:blipFill>
          <a:blip r:embed="rId3" cstate="print"/>
          <a:srcRect/>
          <a:stretch>
            <a:fillRect/>
          </a:stretch>
        </p:blipFill>
        <p:spPr bwMode="auto">
          <a:xfrm>
            <a:off x="6400800" y="1828800"/>
            <a:ext cx="2016125" cy="884626"/>
          </a:xfrm>
          <a:prstGeom prst="rect">
            <a:avLst/>
          </a:prstGeom>
          <a:noFill/>
        </p:spPr>
      </p:pic>
      <p:pic>
        <p:nvPicPr>
          <p:cNvPr id="7173" name="Picture 5" descr="C:\Noji\Docs\Ham\Class\Inductor-Phase.gif"/>
          <p:cNvPicPr>
            <a:picLocks noChangeAspect="1" noChangeArrowheads="1"/>
          </p:cNvPicPr>
          <p:nvPr/>
        </p:nvPicPr>
        <p:blipFill>
          <a:blip r:embed="rId4" cstate="print"/>
          <a:srcRect/>
          <a:stretch>
            <a:fillRect/>
          </a:stretch>
        </p:blipFill>
        <p:spPr bwMode="auto">
          <a:xfrm>
            <a:off x="685800" y="3733800"/>
            <a:ext cx="7635875" cy="2743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t>Capacitor current leads voltage</a:t>
            </a:r>
          </a:p>
        </p:txBody>
      </p:sp>
      <p:sp>
        <p:nvSpPr>
          <p:cNvPr id="3" name="Content Placeholder 2"/>
          <p:cNvSpPr>
            <a:spLocks noGrp="1"/>
          </p:cNvSpPr>
          <p:nvPr>
            <p:ph idx="1"/>
          </p:nvPr>
        </p:nvSpPr>
        <p:spPr/>
        <p:txBody>
          <a:bodyPr>
            <a:normAutofit/>
          </a:bodyPr>
          <a:lstStyle/>
          <a:p>
            <a:pPr>
              <a:buNone/>
            </a:pPr>
            <a:r>
              <a:rPr lang="en-US" sz="3000"/>
              <a:t>Capacitor :</a:t>
            </a:r>
          </a:p>
          <a:p>
            <a:pPr>
              <a:buNone/>
            </a:pPr>
            <a:r>
              <a:rPr lang="en-US" sz="3000"/>
              <a:t>	current </a:t>
            </a:r>
            <a:r>
              <a:rPr lang="en-US" sz="3000" i="1"/>
              <a:t>leads</a:t>
            </a:r>
            <a:r>
              <a:rPr lang="en-US" sz="3000"/>
              <a:t> the voltage</a:t>
            </a:r>
          </a:p>
          <a:p>
            <a:pPr>
              <a:buNone/>
            </a:pPr>
            <a:r>
              <a:rPr lang="en-US" sz="3000"/>
              <a:t>	(voltage </a:t>
            </a:r>
            <a:r>
              <a:rPr lang="en-US" sz="3000" i="1"/>
              <a:t>lags</a:t>
            </a:r>
            <a:r>
              <a:rPr lang="en-US" sz="3000"/>
              <a:t> the current)</a:t>
            </a:r>
          </a:p>
          <a:p>
            <a:pPr>
              <a:buNone/>
            </a:pPr>
            <a:r>
              <a:rPr lang="en-US" sz="3000"/>
              <a:t>	90° out of phase</a:t>
            </a:r>
          </a:p>
        </p:txBody>
      </p:sp>
      <p:sp>
        <p:nvSpPr>
          <p:cNvPr id="4" name="Footer Placeholder 3"/>
          <p:cNvSpPr>
            <a:spLocks noGrp="1"/>
          </p:cNvSpPr>
          <p:nvPr>
            <p:ph type="ftr" sz="quarter" idx="11"/>
          </p:nvPr>
        </p:nvSpPr>
        <p:spPr/>
        <p:txBody>
          <a:bodyPr/>
          <a:lstStyle/>
          <a:p>
            <a:r>
              <a:rPr lang="en-US"/>
              <a:t>Copyright © 2026 Noji Ratzlaff</a:t>
            </a:r>
          </a:p>
        </p:txBody>
      </p:sp>
      <p:pic>
        <p:nvPicPr>
          <p:cNvPr id="8196" name="Picture 4" descr="C:\Noji\Docs\Ham\Class\Capacitor-Ohms-Law.gif"/>
          <p:cNvPicPr>
            <a:picLocks noChangeAspect="1" noChangeArrowheads="1"/>
          </p:cNvPicPr>
          <p:nvPr/>
        </p:nvPicPr>
        <p:blipFill>
          <a:blip r:embed="rId3" cstate="print"/>
          <a:srcRect/>
          <a:stretch>
            <a:fillRect/>
          </a:stretch>
        </p:blipFill>
        <p:spPr bwMode="auto">
          <a:xfrm>
            <a:off x="6477000" y="1828800"/>
            <a:ext cx="1951037" cy="864893"/>
          </a:xfrm>
          <a:prstGeom prst="rect">
            <a:avLst/>
          </a:prstGeom>
          <a:noFill/>
        </p:spPr>
      </p:pic>
      <p:pic>
        <p:nvPicPr>
          <p:cNvPr id="8197" name="Picture 5" descr="C:\Noji\Docs\Ham\Class\Capacitor-Phase.gif"/>
          <p:cNvPicPr>
            <a:picLocks noChangeAspect="1" noChangeArrowheads="1"/>
          </p:cNvPicPr>
          <p:nvPr/>
        </p:nvPicPr>
        <p:blipFill>
          <a:blip r:embed="rId4" cstate="print"/>
          <a:srcRect/>
          <a:stretch>
            <a:fillRect/>
          </a:stretch>
        </p:blipFill>
        <p:spPr bwMode="auto">
          <a:xfrm>
            <a:off x="838200" y="3733800"/>
            <a:ext cx="7391400" cy="27291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ELI the ICE man</a:t>
            </a:r>
          </a:p>
        </p:txBody>
      </p:sp>
      <p:sp>
        <p:nvSpPr>
          <p:cNvPr id="3" name="Content Placeholder 2"/>
          <p:cNvSpPr>
            <a:spLocks noGrp="1"/>
          </p:cNvSpPr>
          <p:nvPr>
            <p:ph idx="1"/>
          </p:nvPr>
        </p:nvSpPr>
        <p:spPr>
          <a:xfrm>
            <a:off x="457200" y="2133600"/>
            <a:ext cx="8229600" cy="4343399"/>
          </a:xfrm>
        </p:spPr>
        <p:txBody>
          <a:bodyPr>
            <a:normAutofit lnSpcReduction="10000"/>
          </a:bodyPr>
          <a:lstStyle/>
          <a:p>
            <a:pPr>
              <a:buNone/>
            </a:pPr>
            <a:endParaRPr lang="en-US"/>
          </a:p>
          <a:p>
            <a:pPr>
              <a:buNone/>
            </a:pPr>
            <a:endParaRPr lang="en-US"/>
          </a:p>
          <a:p>
            <a:pPr>
              <a:buNone/>
            </a:pPr>
            <a:endParaRPr lang="en-US"/>
          </a:p>
          <a:p>
            <a:pPr>
              <a:buNone/>
            </a:pPr>
            <a:endParaRPr lang="en-US"/>
          </a:p>
          <a:p>
            <a:pPr>
              <a:buNone/>
            </a:pPr>
            <a:r>
              <a:rPr lang="en-US" b="1" baseline="-25000"/>
              <a:t>E</a:t>
            </a:r>
            <a:r>
              <a:rPr lang="en-US" b="1"/>
              <a:t>L</a:t>
            </a:r>
            <a:r>
              <a:rPr lang="en-US" b="1" baseline="-25000"/>
              <a:t>I</a:t>
            </a:r>
            <a:r>
              <a:rPr lang="en-US"/>
              <a:t> : voltage leads the inductor current</a:t>
            </a:r>
          </a:p>
          <a:p>
            <a:pPr>
              <a:buNone/>
            </a:pPr>
            <a:r>
              <a:rPr lang="en-US"/>
              <a:t>	current lags the voltage</a:t>
            </a:r>
          </a:p>
          <a:p>
            <a:pPr>
              <a:buNone/>
            </a:pPr>
            <a:r>
              <a:rPr lang="en-US" b="1" baseline="-25000"/>
              <a:t>I</a:t>
            </a:r>
            <a:r>
              <a:rPr lang="en-US" b="1"/>
              <a:t>C</a:t>
            </a:r>
            <a:r>
              <a:rPr lang="en-US" b="1" baseline="-25000"/>
              <a:t>E</a:t>
            </a:r>
            <a:r>
              <a:rPr lang="en-US"/>
              <a:t> : current leads the capacitor voltage</a:t>
            </a:r>
          </a:p>
          <a:p>
            <a:pPr>
              <a:buNone/>
            </a:pPr>
            <a:r>
              <a:rPr lang="en-US"/>
              <a:t>	voltage lags the current</a:t>
            </a:r>
          </a:p>
        </p:txBody>
      </p:sp>
      <p:sp>
        <p:nvSpPr>
          <p:cNvPr id="4" name="Footer Placeholder 3"/>
          <p:cNvSpPr>
            <a:spLocks noGrp="1"/>
          </p:cNvSpPr>
          <p:nvPr>
            <p:ph type="ftr" sz="quarter" idx="11"/>
          </p:nvPr>
        </p:nvSpPr>
        <p:spPr/>
        <p:txBody>
          <a:bodyPr/>
          <a:lstStyle/>
          <a:p>
            <a:r>
              <a:rPr lang="en-US"/>
              <a:t>Copyright © 2026 Noji Ratzlaff</a:t>
            </a:r>
          </a:p>
        </p:txBody>
      </p:sp>
      <p:pic>
        <p:nvPicPr>
          <p:cNvPr id="6146" name="Picture 2" descr="C:\Noji\Docs\Ham\Class\ELI-The-ICE-Man.gif"/>
          <p:cNvPicPr>
            <a:picLocks noChangeAspect="1" noChangeArrowheads="1"/>
          </p:cNvPicPr>
          <p:nvPr/>
        </p:nvPicPr>
        <p:blipFill>
          <a:blip r:embed="rId3" cstate="print"/>
          <a:srcRect/>
          <a:stretch>
            <a:fillRect/>
          </a:stretch>
        </p:blipFill>
        <p:spPr bwMode="auto">
          <a:xfrm>
            <a:off x="3224664" y="1219200"/>
            <a:ext cx="5662161"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p:cTn id="1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13" dur="500"/>
                                        <p:tgtEl>
                                          <p:spTgt spid="3">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 calcmode="lin" valueType="num">
                                      <p:cBhvr>
                                        <p:cTn id="2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a:t>What we plan to accomplish today</a:t>
            </a:r>
          </a:p>
        </p:txBody>
      </p:sp>
      <p:sp>
        <p:nvSpPr>
          <p:cNvPr id="3" name="Content Placeholder 2"/>
          <p:cNvSpPr>
            <a:spLocks noGrp="1"/>
          </p:cNvSpPr>
          <p:nvPr>
            <p:ph idx="1"/>
          </p:nvPr>
        </p:nvSpPr>
        <p:spPr/>
        <p:txBody>
          <a:bodyPr/>
          <a:lstStyle/>
          <a:p>
            <a:pPr>
              <a:buNone/>
            </a:pPr>
            <a:r>
              <a:rPr lang="en-US" dirty="0"/>
              <a:t>Cover</a:t>
            </a:r>
          </a:p>
          <a:p>
            <a:r>
              <a:rPr lang="en-US" dirty="0"/>
              <a:t>E5 : Electrical principles</a:t>
            </a:r>
          </a:p>
          <a:p>
            <a:r>
              <a:rPr lang="en-US" dirty="0"/>
              <a:t>E4 : Amateur practices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Series RLC calculation quiz</a:t>
            </a:r>
          </a:p>
        </p:txBody>
      </p:sp>
      <p:sp>
        <p:nvSpPr>
          <p:cNvPr id="3" name="Content Placeholder 2"/>
          <p:cNvSpPr>
            <a:spLocks noGrp="1"/>
          </p:cNvSpPr>
          <p:nvPr>
            <p:ph idx="1"/>
          </p:nvPr>
        </p:nvSpPr>
        <p:spPr/>
        <p:txBody>
          <a:bodyPr/>
          <a:lstStyle/>
          <a:p>
            <a:pPr>
              <a:buNone/>
            </a:pPr>
            <a:r>
              <a:rPr lang="en-US"/>
              <a:t>R = 1 k</a:t>
            </a:r>
            <a:r>
              <a:rPr lang="el-GR"/>
              <a:t>Ω</a:t>
            </a:r>
            <a:r>
              <a:rPr lang="en-US"/>
              <a:t>    X</a:t>
            </a:r>
            <a:r>
              <a:rPr lang="en-US" baseline="-25000"/>
              <a:t>L</a:t>
            </a:r>
            <a:r>
              <a:rPr lang="en-US"/>
              <a:t> = 250 </a:t>
            </a:r>
            <a:r>
              <a:rPr lang="el-GR"/>
              <a:t>Ω</a:t>
            </a:r>
            <a:r>
              <a:rPr lang="en-US"/>
              <a:t>    X</a:t>
            </a:r>
            <a:r>
              <a:rPr lang="en-US" baseline="-25000"/>
              <a:t>C</a:t>
            </a:r>
            <a:r>
              <a:rPr lang="en-US"/>
              <a:t> = 500 </a:t>
            </a:r>
            <a:r>
              <a:rPr lang="el-GR"/>
              <a:t>Ω</a:t>
            </a:r>
            <a:endParaRPr lang="en-US"/>
          </a:p>
          <a:p>
            <a:pPr>
              <a:buNone/>
            </a:pPr>
            <a:r>
              <a:rPr lang="en-US"/>
              <a:t>	What’s the phase angle?</a:t>
            </a:r>
          </a:p>
          <a:p>
            <a:pPr algn="r">
              <a:buNone/>
            </a:pPr>
            <a:r>
              <a:rPr lang="en-US"/>
              <a:t>14.0°, voltage lagging the current</a:t>
            </a:r>
          </a:p>
          <a:p>
            <a:pPr>
              <a:buNone/>
            </a:pPr>
            <a:r>
              <a:rPr lang="en-US"/>
              <a:t>R = 100 </a:t>
            </a:r>
            <a:r>
              <a:rPr lang="el-GR"/>
              <a:t>Ω</a:t>
            </a:r>
            <a:r>
              <a:rPr lang="en-US"/>
              <a:t>    X</a:t>
            </a:r>
            <a:r>
              <a:rPr lang="en-US" baseline="-25000"/>
              <a:t>L</a:t>
            </a:r>
            <a:r>
              <a:rPr lang="en-US"/>
              <a:t> = 100 </a:t>
            </a:r>
            <a:r>
              <a:rPr lang="el-GR"/>
              <a:t>Ω</a:t>
            </a:r>
            <a:r>
              <a:rPr lang="en-US"/>
              <a:t>    X</a:t>
            </a:r>
            <a:r>
              <a:rPr lang="en-US" baseline="-25000"/>
              <a:t>C</a:t>
            </a:r>
            <a:r>
              <a:rPr lang="en-US"/>
              <a:t> = 25 </a:t>
            </a:r>
            <a:r>
              <a:rPr lang="el-GR"/>
              <a:t>Ω</a:t>
            </a:r>
            <a:endParaRPr lang="en-US"/>
          </a:p>
          <a:p>
            <a:pPr>
              <a:buNone/>
            </a:pPr>
            <a:r>
              <a:rPr lang="en-US"/>
              <a:t>	What’s the phase angle?</a:t>
            </a:r>
          </a:p>
          <a:p>
            <a:pPr algn="r">
              <a:buNone/>
            </a:pPr>
            <a:r>
              <a:rPr lang="en-US"/>
              <a:t>37.9°, voltage leading the current</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p:cTn id="3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LC charge and discharge</a:t>
            </a:r>
          </a:p>
        </p:txBody>
      </p:sp>
      <p:sp>
        <p:nvSpPr>
          <p:cNvPr id="3" name="Content Placeholder 2"/>
          <p:cNvSpPr>
            <a:spLocks noGrp="1"/>
          </p:cNvSpPr>
          <p:nvPr>
            <p:ph idx="1"/>
          </p:nvPr>
        </p:nvSpPr>
        <p:spPr/>
        <p:txBody>
          <a:bodyPr/>
          <a:lstStyle/>
          <a:p>
            <a:pPr>
              <a:buNone/>
            </a:pPr>
            <a:endParaRPr lang="en-US"/>
          </a:p>
        </p:txBody>
      </p:sp>
      <p:sp>
        <p:nvSpPr>
          <p:cNvPr id="4" name="Footer Placeholder 3"/>
          <p:cNvSpPr>
            <a:spLocks noGrp="1"/>
          </p:cNvSpPr>
          <p:nvPr>
            <p:ph type="ftr" sz="quarter" idx="11"/>
          </p:nvPr>
        </p:nvSpPr>
        <p:spPr/>
        <p:txBody>
          <a:bodyPr/>
          <a:lstStyle/>
          <a:p>
            <a:r>
              <a:rPr lang="en-US"/>
              <a:t>Copyright © 2026 Noji Ratzlaff</a:t>
            </a:r>
          </a:p>
        </p:txBody>
      </p:sp>
      <p:pic>
        <p:nvPicPr>
          <p:cNvPr id="13315" name="Picture 3" descr="C:\Noji\Docs\Ham\Class\Panama-Canal.jpg"/>
          <p:cNvPicPr>
            <a:picLocks noChangeAspect="1" noChangeArrowheads="1"/>
          </p:cNvPicPr>
          <p:nvPr/>
        </p:nvPicPr>
        <p:blipFill>
          <a:blip r:embed="rId2" cstate="print"/>
          <a:srcRect/>
          <a:stretch>
            <a:fillRect/>
          </a:stretch>
        </p:blipFill>
        <p:spPr bwMode="auto">
          <a:xfrm>
            <a:off x="1219200" y="1371600"/>
            <a:ext cx="6629400" cy="4972049"/>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Time constants</a:t>
            </a:r>
          </a:p>
        </p:txBody>
      </p:sp>
      <p:sp>
        <p:nvSpPr>
          <p:cNvPr id="3" name="Content Placeholder 2"/>
          <p:cNvSpPr>
            <a:spLocks noGrp="1"/>
          </p:cNvSpPr>
          <p:nvPr>
            <p:ph idx="1"/>
          </p:nvPr>
        </p:nvSpPr>
        <p:spPr/>
        <p:txBody>
          <a:bodyPr/>
          <a:lstStyle/>
          <a:p>
            <a:pPr>
              <a:buNone/>
            </a:pPr>
            <a:r>
              <a:rPr lang="en-US"/>
              <a:t>Capacitive :</a:t>
            </a:r>
          </a:p>
          <a:p>
            <a:pPr>
              <a:buNone/>
            </a:pPr>
            <a:r>
              <a:rPr lang="en-US"/>
              <a:t>		= RC</a:t>
            </a:r>
          </a:p>
          <a:p>
            <a:pPr>
              <a:buNone/>
            </a:pPr>
            <a:r>
              <a:rPr lang="en-US"/>
              <a:t>Series </a:t>
            </a:r>
            <a:r>
              <a:rPr lang="en-US" b="1" i="1"/>
              <a:t>and</a:t>
            </a:r>
            <a:r>
              <a:rPr lang="en-US"/>
              <a:t> parallel</a:t>
            </a:r>
          </a:p>
          <a:p>
            <a:pPr>
              <a:buNone/>
            </a:pPr>
            <a:endParaRPr lang="en-US"/>
          </a:p>
          <a:p>
            <a:pPr>
              <a:buNone/>
            </a:pPr>
            <a:r>
              <a:rPr lang="en-US"/>
              <a:t>Inductive :</a:t>
            </a:r>
          </a:p>
          <a:p>
            <a:pPr>
              <a:buNone/>
            </a:pPr>
            <a:r>
              <a:rPr lang="en-US"/>
              <a:t>		= L / R</a:t>
            </a:r>
          </a:p>
          <a:p>
            <a:pPr>
              <a:buNone/>
            </a:pPr>
            <a:r>
              <a:rPr lang="en-US"/>
              <a:t>Series </a:t>
            </a:r>
            <a:r>
              <a:rPr lang="en-US" b="1" i="1"/>
              <a:t>and</a:t>
            </a:r>
            <a:r>
              <a:rPr lang="en-US"/>
              <a:t> parallel</a:t>
            </a:r>
          </a:p>
        </p:txBody>
      </p:sp>
      <p:sp>
        <p:nvSpPr>
          <p:cNvPr id="4" name="Footer Placeholder 3"/>
          <p:cNvSpPr>
            <a:spLocks noGrp="1"/>
          </p:cNvSpPr>
          <p:nvPr>
            <p:ph type="ftr" sz="quarter" idx="11"/>
          </p:nvPr>
        </p:nvSpPr>
        <p:spPr/>
        <p:txBody>
          <a:bodyPr/>
          <a:lstStyle/>
          <a:p>
            <a:r>
              <a:rPr lang="en-US"/>
              <a:t>Copyright © 2026 Noji Ratzlaff</a:t>
            </a:r>
          </a:p>
        </p:txBody>
      </p:sp>
      <p:pic>
        <p:nvPicPr>
          <p:cNvPr id="12290" name="Picture 2" descr="C:\Noji\Docs\Ham\Class\Tau.gif"/>
          <p:cNvPicPr>
            <a:picLocks noChangeAspect="1" noChangeArrowheads="1"/>
          </p:cNvPicPr>
          <p:nvPr/>
        </p:nvPicPr>
        <p:blipFill>
          <a:blip r:embed="rId3" cstate="print"/>
          <a:srcRect/>
          <a:stretch>
            <a:fillRect/>
          </a:stretch>
        </p:blipFill>
        <p:spPr bwMode="auto">
          <a:xfrm>
            <a:off x="990600" y="2286000"/>
            <a:ext cx="317041" cy="304800"/>
          </a:xfrm>
          <a:prstGeom prst="rect">
            <a:avLst/>
          </a:prstGeom>
          <a:noFill/>
        </p:spPr>
      </p:pic>
      <p:pic>
        <p:nvPicPr>
          <p:cNvPr id="6" name="Picture 2" descr="C:\Noji\Docs\Ham\Class\Tau.gif"/>
          <p:cNvPicPr>
            <a:picLocks noChangeAspect="1" noChangeArrowheads="1"/>
          </p:cNvPicPr>
          <p:nvPr/>
        </p:nvPicPr>
        <p:blipFill>
          <a:blip r:embed="rId3" cstate="print"/>
          <a:srcRect/>
          <a:stretch>
            <a:fillRect/>
          </a:stretch>
        </p:blipFill>
        <p:spPr bwMode="auto">
          <a:xfrm>
            <a:off x="1066800" y="4648200"/>
            <a:ext cx="317041" cy="304800"/>
          </a:xfrm>
          <a:prstGeom prst="rect">
            <a:avLst/>
          </a:prstGeom>
          <a:noFill/>
        </p:spPr>
      </p:pic>
      <p:pic>
        <p:nvPicPr>
          <p:cNvPr id="12294" name="Picture 6" descr="C:\Noji\Docs\Ham\Class\Capacitive-Time-Constant-o.gif"/>
          <p:cNvPicPr>
            <a:picLocks noChangeAspect="1" noChangeArrowheads="1"/>
          </p:cNvPicPr>
          <p:nvPr/>
        </p:nvPicPr>
        <p:blipFill>
          <a:blip r:embed="rId4" cstate="print"/>
          <a:srcRect/>
          <a:stretch>
            <a:fillRect/>
          </a:stretch>
        </p:blipFill>
        <p:spPr bwMode="auto">
          <a:xfrm>
            <a:off x="4810759" y="1143000"/>
            <a:ext cx="3799841" cy="2590800"/>
          </a:xfrm>
          <a:prstGeom prst="rect">
            <a:avLst/>
          </a:prstGeom>
          <a:noFill/>
        </p:spPr>
      </p:pic>
      <p:pic>
        <p:nvPicPr>
          <p:cNvPr id="12295" name="Picture 7" descr="C:\Noji\Docs\Ham\Class\Inductive-Time-Constant.gif"/>
          <p:cNvPicPr>
            <a:picLocks noChangeAspect="1" noChangeArrowheads="1"/>
          </p:cNvPicPr>
          <p:nvPr/>
        </p:nvPicPr>
        <p:blipFill>
          <a:blip r:embed="rId5" cstate="print"/>
          <a:srcRect/>
          <a:stretch>
            <a:fillRect/>
          </a:stretch>
        </p:blipFill>
        <p:spPr bwMode="auto">
          <a:xfrm>
            <a:off x="4051664" y="3886200"/>
            <a:ext cx="4758962" cy="24860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12294"/>
                                        </p:tgtEl>
                                        <p:attrNameLst>
                                          <p:attrName>style.visibility</p:attrName>
                                        </p:attrNameLst>
                                      </p:cBhvr>
                                      <p:to>
                                        <p:strVal val="visible"/>
                                      </p:to>
                                    </p:set>
                                    <p:anim calcmode="lin" valueType="num">
                                      <p:cBhvr>
                                        <p:cTn id="19" dur="500" fill="hold"/>
                                        <p:tgtEl>
                                          <p:spTgt spid="12294"/>
                                        </p:tgtEl>
                                        <p:attrNameLst>
                                          <p:attrName>ppt_w</p:attrName>
                                        </p:attrNameLst>
                                      </p:cBhvr>
                                      <p:tavLst>
                                        <p:tav tm="0">
                                          <p:val>
                                            <p:fltVal val="0"/>
                                          </p:val>
                                        </p:tav>
                                        <p:tav tm="100000">
                                          <p:val>
                                            <p:strVal val="#ppt_w"/>
                                          </p:val>
                                        </p:tav>
                                      </p:tavLst>
                                    </p:anim>
                                    <p:anim calcmode="lin" valueType="num">
                                      <p:cBhvr>
                                        <p:cTn id="20" dur="500" fill="hold"/>
                                        <p:tgtEl>
                                          <p:spTgt spid="12294"/>
                                        </p:tgtEl>
                                        <p:attrNameLst>
                                          <p:attrName>ppt_h</p:attrName>
                                        </p:attrNameLst>
                                      </p:cBhvr>
                                      <p:tavLst>
                                        <p:tav tm="0">
                                          <p:val>
                                            <p:fltVal val="0"/>
                                          </p:val>
                                        </p:tav>
                                        <p:tav tm="100000">
                                          <p:val>
                                            <p:strVal val="#ppt_h"/>
                                          </p:val>
                                        </p:tav>
                                      </p:tavLst>
                                    </p:anim>
                                    <p:animEffect transition="in" filter="fade">
                                      <p:cBhvr>
                                        <p:cTn id="21" dur="500"/>
                                        <p:tgtEl>
                                          <p:spTgt spid="1229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12295"/>
                                        </p:tgtEl>
                                        <p:attrNameLst>
                                          <p:attrName>style.visibility</p:attrName>
                                        </p:attrNameLst>
                                      </p:cBhvr>
                                      <p:to>
                                        <p:strVal val="visible"/>
                                      </p:to>
                                    </p:set>
                                    <p:anim calcmode="lin" valueType="num">
                                      <p:cBhvr>
                                        <p:cTn id="38" dur="500" fill="hold"/>
                                        <p:tgtEl>
                                          <p:spTgt spid="12295"/>
                                        </p:tgtEl>
                                        <p:attrNameLst>
                                          <p:attrName>ppt_w</p:attrName>
                                        </p:attrNameLst>
                                      </p:cBhvr>
                                      <p:tavLst>
                                        <p:tav tm="0">
                                          <p:val>
                                            <p:fltVal val="0"/>
                                          </p:val>
                                        </p:tav>
                                        <p:tav tm="100000">
                                          <p:val>
                                            <p:strVal val="#ppt_w"/>
                                          </p:val>
                                        </p:tav>
                                      </p:tavLst>
                                    </p:anim>
                                    <p:anim calcmode="lin" valueType="num">
                                      <p:cBhvr>
                                        <p:cTn id="39" dur="500" fill="hold"/>
                                        <p:tgtEl>
                                          <p:spTgt spid="12295"/>
                                        </p:tgtEl>
                                        <p:attrNameLst>
                                          <p:attrName>ppt_h</p:attrName>
                                        </p:attrNameLst>
                                      </p:cBhvr>
                                      <p:tavLst>
                                        <p:tav tm="0">
                                          <p:val>
                                            <p:fltVal val="0"/>
                                          </p:val>
                                        </p:tav>
                                        <p:tav tm="100000">
                                          <p:val>
                                            <p:strVal val="#ppt_h"/>
                                          </p:val>
                                        </p:tav>
                                      </p:tavLst>
                                    </p:anim>
                                    <p:animEffect transition="in" filter="fade">
                                      <p:cBhvr>
                                        <p:cTn id="40" dur="500"/>
                                        <p:tgtEl>
                                          <p:spTgt spid="12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Toroids and beads</a:t>
            </a:r>
          </a:p>
        </p:txBody>
      </p:sp>
      <p:sp>
        <p:nvSpPr>
          <p:cNvPr id="3" name="Content Placeholder 2"/>
          <p:cNvSpPr>
            <a:spLocks noGrp="1"/>
          </p:cNvSpPr>
          <p:nvPr>
            <p:ph idx="1"/>
          </p:nvPr>
        </p:nvSpPr>
        <p:spPr/>
        <p:txBody>
          <a:bodyPr>
            <a:normAutofit/>
          </a:bodyPr>
          <a:lstStyle/>
          <a:p>
            <a:pPr marL="344488" indent="-344488">
              <a:buNone/>
            </a:pPr>
            <a:r>
              <a:rPr lang="en-US" sz="2800"/>
              <a:t>Ferrite beads used as VHF / UHF </a:t>
            </a:r>
            <a:r>
              <a:rPr lang="en-US" sz="2800" b="1"/>
              <a:t>parasitic suppressors</a:t>
            </a:r>
            <a:r>
              <a:rPr lang="en-US" sz="2800"/>
              <a:t> of HF amplifiers</a:t>
            </a:r>
          </a:p>
          <a:p>
            <a:pPr marL="344488" indent="-344488">
              <a:buNone/>
            </a:pPr>
            <a:r>
              <a:rPr lang="en-US" sz="2800"/>
              <a:t>Toroidal cores confine most of the magnetic field </a:t>
            </a:r>
            <a:r>
              <a:rPr lang="en-US" sz="2800" b="1"/>
              <a:t>wthin its core</a:t>
            </a:r>
            <a:r>
              <a:rPr lang="en-US" sz="2800"/>
              <a:t>, unlike solenoidal cores</a:t>
            </a:r>
          </a:p>
          <a:p>
            <a:pPr marL="344488" indent="-344488">
              <a:buNone/>
            </a:pPr>
            <a:r>
              <a:rPr lang="en-US" sz="2800"/>
              <a:t>Powdered-iron toroids maintain characteristics at </a:t>
            </a:r>
            <a:r>
              <a:rPr lang="en-US" sz="2800" b="1"/>
              <a:t>higher currents</a:t>
            </a:r>
            <a:r>
              <a:rPr lang="en-US" sz="2800"/>
              <a:t> better than ferrites</a:t>
            </a:r>
          </a:p>
          <a:p>
            <a:pPr marL="344488" indent="-344488">
              <a:buNone/>
            </a:pPr>
            <a:r>
              <a:rPr lang="en-US" sz="2800"/>
              <a:t>Ferrite toroids require </a:t>
            </a:r>
            <a:r>
              <a:rPr lang="en-US" sz="2800" b="1"/>
              <a:t>fewer turns</a:t>
            </a:r>
            <a:r>
              <a:rPr lang="en-US" sz="2800"/>
              <a:t> to produce a given inductance than powdered-iron ones</a:t>
            </a:r>
          </a:p>
        </p:txBody>
      </p:sp>
      <p:sp>
        <p:nvSpPr>
          <p:cNvPr id="4" name="Footer Placeholder 3"/>
          <p:cNvSpPr>
            <a:spLocks noGrp="1"/>
          </p:cNvSpPr>
          <p:nvPr>
            <p:ph type="ftr" sz="quarter" idx="11"/>
          </p:nvPr>
        </p:nvSpPr>
        <p:spPr/>
        <p:txBody>
          <a:bodyPr/>
          <a:lstStyle/>
          <a:p>
            <a:r>
              <a:rPr lang="en-US"/>
              <a:t>Copyright © 2026 Noji Ratzlaff</a:t>
            </a:r>
          </a:p>
        </p:txBody>
      </p:sp>
      <p:pic>
        <p:nvPicPr>
          <p:cNvPr id="16390" name="Picture 6" descr="C:\Users\Noji\Ham\New Class\Ferrite-Bea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437822"/>
            <a:ext cx="2743200" cy="120396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Noji\Docs\Ham\Class\Solenoidal-Inductor.gif"/>
          <p:cNvPicPr>
            <a:picLocks noChangeAspect="1" noChangeArrowheads="1"/>
          </p:cNvPicPr>
          <p:nvPr/>
        </p:nvPicPr>
        <p:blipFill>
          <a:blip r:embed="rId4" cstate="print"/>
          <a:srcRect/>
          <a:stretch>
            <a:fillRect/>
          </a:stretch>
        </p:blipFill>
        <p:spPr bwMode="auto">
          <a:xfrm>
            <a:off x="3886200" y="5410200"/>
            <a:ext cx="2293055" cy="990600"/>
          </a:xfrm>
          <a:prstGeom prst="rect">
            <a:avLst/>
          </a:prstGeom>
          <a:noFill/>
        </p:spPr>
      </p:pic>
      <p:pic>
        <p:nvPicPr>
          <p:cNvPr id="3075" name="Picture 3" descr="C:\Noji\Docs\Ham\Class\Toroidal-Inductor.gif"/>
          <p:cNvPicPr>
            <a:picLocks noChangeAspect="1" noChangeArrowheads="1"/>
          </p:cNvPicPr>
          <p:nvPr/>
        </p:nvPicPr>
        <p:blipFill>
          <a:blip r:embed="rId5" cstate="print"/>
          <a:srcRect/>
          <a:stretch>
            <a:fillRect/>
          </a:stretch>
        </p:blipFill>
        <p:spPr bwMode="auto">
          <a:xfrm>
            <a:off x="6858000" y="5181600"/>
            <a:ext cx="2039492" cy="1453138"/>
          </a:xfrm>
          <a:prstGeom prst="rect">
            <a:avLst/>
          </a:prstGeom>
          <a:noFill/>
        </p:spPr>
      </p:pic>
    </p:spTree>
    <p:extLst>
      <p:ext uri="{BB962C8B-B14F-4D97-AF65-F5344CB8AC3E}">
        <p14:creationId xmlns:p14="http://schemas.microsoft.com/office/powerpoint/2010/main" val="78273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9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Complex power</a:t>
            </a:r>
          </a:p>
        </p:txBody>
      </p:sp>
      <p:sp>
        <p:nvSpPr>
          <p:cNvPr id="3" name="Content Placeholder 2"/>
          <p:cNvSpPr>
            <a:spLocks noGrp="1"/>
          </p:cNvSpPr>
          <p:nvPr>
            <p:ph idx="1"/>
          </p:nvPr>
        </p:nvSpPr>
        <p:spPr/>
        <p:txBody>
          <a:bodyPr>
            <a:normAutofit/>
          </a:bodyPr>
          <a:lstStyle/>
          <a:p>
            <a:pPr marL="0" indent="0">
              <a:buNone/>
            </a:pPr>
            <a:r>
              <a:rPr lang="en-US"/>
              <a:t>P</a:t>
            </a:r>
            <a:r>
              <a:rPr lang="en-US" baseline="-25000"/>
              <a:t>DC</a:t>
            </a:r>
            <a:r>
              <a:rPr lang="en-US"/>
              <a:t> = IE</a:t>
            </a:r>
          </a:p>
          <a:p>
            <a:pPr marL="0" indent="0">
              <a:buNone/>
            </a:pPr>
            <a:r>
              <a:rPr lang="en-US"/>
              <a:t>   = I(IR) = I</a:t>
            </a:r>
            <a:r>
              <a:rPr lang="en-US" baseline="30000"/>
              <a:t>2</a:t>
            </a:r>
            <a:r>
              <a:rPr lang="en-US"/>
              <a:t>R</a:t>
            </a:r>
          </a:p>
          <a:p>
            <a:pPr marL="0" indent="0">
              <a:buNone/>
            </a:pPr>
            <a:r>
              <a:rPr lang="en-US"/>
              <a:t>If Z = R + jX,</a:t>
            </a:r>
          </a:p>
          <a:p>
            <a:pPr marL="0" indent="0">
              <a:buNone/>
            </a:pPr>
            <a:r>
              <a:rPr lang="en-US"/>
              <a:t>P</a:t>
            </a:r>
            <a:r>
              <a:rPr lang="en-US" baseline="-25000"/>
              <a:t>AC</a:t>
            </a:r>
            <a:r>
              <a:rPr lang="en-US"/>
              <a:t> = I</a:t>
            </a:r>
            <a:r>
              <a:rPr lang="en-US" baseline="30000"/>
              <a:t>2</a:t>
            </a:r>
            <a:r>
              <a:rPr lang="en-US"/>
              <a:t>Z = I</a:t>
            </a:r>
            <a:r>
              <a:rPr lang="en-US" baseline="30000"/>
              <a:t>2</a:t>
            </a:r>
            <a:r>
              <a:rPr lang="en-US"/>
              <a:t>(R + jX)</a:t>
            </a:r>
          </a:p>
          <a:p>
            <a:pPr marL="0" indent="0">
              <a:buNone/>
            </a:pPr>
            <a:r>
              <a:rPr lang="en-US"/>
              <a:t>      = I</a:t>
            </a:r>
            <a:r>
              <a:rPr lang="en-US" baseline="30000"/>
              <a:t>2</a:t>
            </a:r>
            <a:r>
              <a:rPr lang="en-US"/>
              <a:t>R + jI</a:t>
            </a:r>
            <a:r>
              <a:rPr lang="en-US" baseline="30000"/>
              <a:t>2</a:t>
            </a:r>
            <a:r>
              <a:rPr lang="en-US"/>
              <a:t>X (</a:t>
            </a:r>
            <a:r>
              <a:rPr lang="en-US" b="1"/>
              <a:t>complex power</a:t>
            </a:r>
            <a:r>
              <a:rPr lang="en-US"/>
              <a:t>)</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Reactive power</a:t>
            </a:r>
          </a:p>
        </p:txBody>
      </p:sp>
      <p:sp>
        <p:nvSpPr>
          <p:cNvPr id="3" name="Content Placeholder 2"/>
          <p:cNvSpPr>
            <a:spLocks noGrp="1"/>
          </p:cNvSpPr>
          <p:nvPr>
            <p:ph idx="1"/>
          </p:nvPr>
        </p:nvSpPr>
        <p:spPr>
          <a:xfrm>
            <a:off x="381000" y="1600200"/>
            <a:ext cx="8305800" cy="4772337"/>
          </a:xfrm>
        </p:spPr>
        <p:txBody>
          <a:bodyPr>
            <a:normAutofit fontScale="92500" lnSpcReduction="20000"/>
          </a:bodyPr>
          <a:lstStyle/>
          <a:p>
            <a:pPr marL="0" indent="0">
              <a:buNone/>
            </a:pPr>
            <a:r>
              <a:rPr lang="en-US" sz="3000"/>
              <a:t>Therefore, P</a:t>
            </a:r>
            <a:r>
              <a:rPr lang="en-US" sz="3000" baseline="-25000"/>
              <a:t>mag</a:t>
            </a:r>
            <a:r>
              <a:rPr lang="en-US" sz="3000"/>
              <a:t> = I</a:t>
            </a:r>
            <a:r>
              <a:rPr lang="en-US" sz="3000" baseline="30000"/>
              <a:t>2</a:t>
            </a:r>
            <a:r>
              <a:rPr lang="en-US" sz="3000"/>
              <a:t>Z</a:t>
            </a:r>
            <a:r>
              <a:rPr lang="en-US" sz="3000" baseline="-25000"/>
              <a:t>mag</a:t>
            </a:r>
          </a:p>
          <a:p>
            <a:pPr marL="0" indent="0">
              <a:buNone/>
            </a:pPr>
            <a:r>
              <a:rPr lang="en-US" sz="3000"/>
              <a:t>       = I</a:t>
            </a:r>
            <a:r>
              <a:rPr lang="en-US" sz="3000" baseline="30000"/>
              <a:t>2</a:t>
            </a:r>
            <a:r>
              <a:rPr lang="en-US" sz="3000"/>
              <a:t>√(R</a:t>
            </a:r>
            <a:r>
              <a:rPr lang="en-US" sz="3000" baseline="30000"/>
              <a:t>2</a:t>
            </a:r>
            <a:r>
              <a:rPr lang="en-US" sz="3000"/>
              <a:t> + X</a:t>
            </a:r>
            <a:r>
              <a:rPr lang="en-US" sz="3000" baseline="30000"/>
              <a:t>2</a:t>
            </a:r>
            <a:r>
              <a:rPr lang="en-US" sz="3000"/>
              <a:t>) is called </a:t>
            </a:r>
            <a:r>
              <a:rPr lang="en-US" sz="3000" b="1"/>
              <a:t>apparent power</a:t>
            </a:r>
          </a:p>
          <a:p>
            <a:pPr marL="0" indent="0">
              <a:buNone/>
            </a:pPr>
            <a:r>
              <a:rPr lang="en-US" sz="3000"/>
              <a:t>For P</a:t>
            </a:r>
            <a:r>
              <a:rPr lang="en-US" sz="3000" baseline="-25000"/>
              <a:t>AC</a:t>
            </a:r>
            <a:r>
              <a:rPr lang="en-US" sz="3000"/>
              <a:t> = I</a:t>
            </a:r>
            <a:r>
              <a:rPr lang="en-US" sz="3000" baseline="30000"/>
              <a:t>2</a:t>
            </a:r>
            <a:r>
              <a:rPr lang="en-US" sz="3000"/>
              <a:t>Z</a:t>
            </a:r>
          </a:p>
          <a:p>
            <a:pPr marL="0" indent="0">
              <a:buNone/>
            </a:pPr>
            <a:r>
              <a:rPr lang="en-US" sz="3000"/>
              <a:t>       = I</a:t>
            </a:r>
            <a:r>
              <a:rPr lang="en-US" sz="3000" baseline="30000"/>
              <a:t>2</a:t>
            </a:r>
            <a:r>
              <a:rPr lang="en-US" sz="3000"/>
              <a:t>(R + jX)</a:t>
            </a:r>
          </a:p>
          <a:p>
            <a:pPr marL="0" indent="0">
              <a:buNone/>
            </a:pPr>
            <a:r>
              <a:rPr lang="en-US" sz="3000"/>
              <a:t>       = I</a:t>
            </a:r>
            <a:r>
              <a:rPr lang="en-US" sz="3000" baseline="30000"/>
              <a:t>2</a:t>
            </a:r>
            <a:r>
              <a:rPr lang="en-US" sz="3000"/>
              <a:t>R + jI</a:t>
            </a:r>
            <a:r>
              <a:rPr lang="en-US" sz="3000" baseline="30000"/>
              <a:t>2</a:t>
            </a:r>
            <a:r>
              <a:rPr lang="en-US" sz="3000"/>
              <a:t>X</a:t>
            </a:r>
          </a:p>
          <a:p>
            <a:pPr marL="0" indent="0">
              <a:buNone/>
            </a:pPr>
            <a:r>
              <a:rPr lang="en-US" sz="3000"/>
              <a:t>I</a:t>
            </a:r>
            <a:r>
              <a:rPr lang="en-US" sz="3000" baseline="30000"/>
              <a:t>2</a:t>
            </a:r>
            <a:r>
              <a:rPr lang="en-US" sz="3000"/>
              <a:t>R is called </a:t>
            </a:r>
            <a:r>
              <a:rPr lang="en-US" sz="3000" b="1"/>
              <a:t>real </a:t>
            </a:r>
            <a:r>
              <a:rPr lang="en-US" sz="3000"/>
              <a:t>or</a:t>
            </a:r>
            <a:r>
              <a:rPr lang="en-US" sz="3000" b="1"/>
              <a:t> true power</a:t>
            </a:r>
          </a:p>
          <a:p>
            <a:pPr marL="0" indent="0">
              <a:buNone/>
            </a:pPr>
            <a:r>
              <a:rPr lang="en-US" sz="3000"/>
              <a:t>    because it’s the actual</a:t>
            </a:r>
          </a:p>
          <a:p>
            <a:pPr marL="0" indent="0">
              <a:buNone/>
            </a:pPr>
            <a:r>
              <a:rPr lang="en-US" sz="3000" i="1"/>
              <a:t>    power that’s </a:t>
            </a:r>
            <a:r>
              <a:rPr lang="en-US" sz="3000" b="1" i="1"/>
              <a:t>consumed</a:t>
            </a:r>
          </a:p>
          <a:p>
            <a:pPr marL="0" indent="0">
              <a:buNone/>
            </a:pPr>
            <a:r>
              <a:rPr lang="en-US" sz="3000"/>
              <a:t>I</a:t>
            </a:r>
            <a:r>
              <a:rPr lang="en-US" sz="3000" baseline="30000"/>
              <a:t>2</a:t>
            </a:r>
            <a:r>
              <a:rPr lang="en-US" sz="3000"/>
              <a:t>X is called </a:t>
            </a:r>
            <a:r>
              <a:rPr lang="en-US" sz="3000" b="1"/>
              <a:t>reactive power</a:t>
            </a:r>
          </a:p>
          <a:p>
            <a:pPr marL="0" indent="0">
              <a:buNone/>
            </a:pPr>
            <a:r>
              <a:rPr lang="en-US" sz="3000" i="1"/>
              <a:t>Reactive power is not dissipated</a:t>
            </a:r>
          </a:p>
          <a:p>
            <a:pPr marL="0" indent="0">
              <a:buNone/>
            </a:pPr>
            <a:r>
              <a:rPr lang="en-US" sz="3000" i="1"/>
              <a:t>Reactive power is not productive</a:t>
            </a:r>
          </a:p>
        </p:txBody>
      </p:sp>
      <p:sp>
        <p:nvSpPr>
          <p:cNvPr id="4" name="Footer Placeholder 3"/>
          <p:cNvSpPr>
            <a:spLocks noGrp="1"/>
          </p:cNvSpPr>
          <p:nvPr>
            <p:ph type="ftr" sz="quarter" idx="11"/>
          </p:nvPr>
        </p:nvSpPr>
        <p:spPr/>
        <p:txBody>
          <a:bodyPr/>
          <a:lstStyle/>
          <a:p>
            <a:r>
              <a:rPr lang="en-US"/>
              <a:t>Copyright © 2026 Noji Ratzlaff</a:t>
            </a:r>
          </a:p>
        </p:txBody>
      </p:sp>
      <p:pic>
        <p:nvPicPr>
          <p:cNvPr id="1026" name="Picture 2" descr="C:\Noji\Docs\Ham\Class\Root-Beer-Power.gif"/>
          <p:cNvPicPr>
            <a:picLocks noChangeAspect="1" noChangeArrowheads="1"/>
          </p:cNvPicPr>
          <p:nvPr/>
        </p:nvPicPr>
        <p:blipFill>
          <a:blip r:embed="rId3" cstate="print"/>
          <a:srcRect/>
          <a:stretch>
            <a:fillRect/>
          </a:stretch>
        </p:blipFill>
        <p:spPr bwMode="auto">
          <a:xfrm>
            <a:off x="6019800" y="3352800"/>
            <a:ext cx="2895600" cy="3343275"/>
          </a:xfrm>
          <a:prstGeom prst="rect">
            <a:avLst/>
          </a:prstGeom>
          <a:noFill/>
        </p:spPr>
      </p:pic>
    </p:spTree>
    <p:extLst>
      <p:ext uri="{BB962C8B-B14F-4D97-AF65-F5344CB8AC3E}">
        <p14:creationId xmlns:p14="http://schemas.microsoft.com/office/powerpoint/2010/main" val="44136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53" presetClass="entr" presetSubtype="0" fill="hold" nodeType="withEffect">
                                  <p:stCondLst>
                                    <p:cond delay="0"/>
                                  </p:stCondLst>
                                  <p:childTnLst>
                                    <p:set>
                                      <p:cBhvr>
                                        <p:cTn id="38" dur="1" fill="hold">
                                          <p:stCondLst>
                                            <p:cond delay="0"/>
                                          </p:stCondLst>
                                        </p:cTn>
                                        <p:tgtEl>
                                          <p:spTgt spid="1026"/>
                                        </p:tgtEl>
                                        <p:attrNameLst>
                                          <p:attrName>style.visibility</p:attrName>
                                        </p:attrNameLst>
                                      </p:cBhvr>
                                      <p:to>
                                        <p:strVal val="visible"/>
                                      </p:to>
                                    </p:set>
                                    <p:anim calcmode="lin" valueType="num">
                                      <p:cBhvr>
                                        <p:cTn id="39" dur="500" fill="hold"/>
                                        <p:tgtEl>
                                          <p:spTgt spid="1026"/>
                                        </p:tgtEl>
                                        <p:attrNameLst>
                                          <p:attrName>ppt_w</p:attrName>
                                        </p:attrNameLst>
                                      </p:cBhvr>
                                      <p:tavLst>
                                        <p:tav tm="0">
                                          <p:val>
                                            <p:fltVal val="0"/>
                                          </p:val>
                                        </p:tav>
                                        <p:tav tm="100000">
                                          <p:val>
                                            <p:strVal val="#ppt_w"/>
                                          </p:val>
                                        </p:tav>
                                      </p:tavLst>
                                    </p:anim>
                                    <p:anim calcmode="lin" valueType="num">
                                      <p:cBhvr>
                                        <p:cTn id="40" dur="500" fill="hold"/>
                                        <p:tgtEl>
                                          <p:spTgt spid="1026"/>
                                        </p:tgtEl>
                                        <p:attrNameLst>
                                          <p:attrName>ppt_h</p:attrName>
                                        </p:attrNameLst>
                                      </p:cBhvr>
                                      <p:tavLst>
                                        <p:tav tm="0">
                                          <p:val>
                                            <p:fltVal val="0"/>
                                          </p:val>
                                        </p:tav>
                                        <p:tav tm="100000">
                                          <p:val>
                                            <p:strVal val="#ppt_h"/>
                                          </p:val>
                                        </p:tav>
                                      </p:tavLst>
                                    </p:anim>
                                    <p:animEffect transition="in" filter="fade">
                                      <p:cBhvr>
                                        <p:cTn id="41" dur="500"/>
                                        <p:tgtEl>
                                          <p:spTgt spid="1026"/>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Power triangle</a:t>
            </a:r>
          </a:p>
        </p:txBody>
      </p:sp>
      <p:sp>
        <p:nvSpPr>
          <p:cNvPr id="3" name="Content Placeholder 2"/>
          <p:cNvSpPr>
            <a:spLocks noGrp="1"/>
          </p:cNvSpPr>
          <p:nvPr>
            <p:ph idx="1"/>
          </p:nvPr>
        </p:nvSpPr>
        <p:spPr>
          <a:xfrm>
            <a:off x="561398" y="1828800"/>
            <a:ext cx="8229600" cy="4343400"/>
          </a:xfrm>
        </p:spPr>
        <p:txBody>
          <a:bodyPr>
            <a:normAutofit fontScale="92500" lnSpcReduction="10000"/>
          </a:bodyPr>
          <a:lstStyle/>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r>
              <a:rPr lang="en-US" sz="2400"/>
              <a:t>Real (also called </a:t>
            </a:r>
            <a:r>
              <a:rPr lang="en-US" sz="2400" b="1"/>
              <a:t>active</a:t>
            </a:r>
            <a:r>
              <a:rPr lang="en-US" sz="2400"/>
              <a:t>) power is measured in </a:t>
            </a:r>
            <a:r>
              <a:rPr lang="en-US" sz="2400" b="1"/>
              <a:t>watts</a:t>
            </a:r>
            <a:r>
              <a:rPr lang="en-US" sz="2400"/>
              <a:t> (W)</a:t>
            </a:r>
          </a:p>
          <a:p>
            <a:pPr marL="0" indent="0">
              <a:buNone/>
            </a:pPr>
            <a:r>
              <a:rPr lang="en-US" sz="2400"/>
              <a:t>Apparent power is measured in </a:t>
            </a:r>
            <a:r>
              <a:rPr lang="en-US" sz="2400" b="1"/>
              <a:t>volt-amps</a:t>
            </a:r>
            <a:r>
              <a:rPr lang="en-US" sz="2400"/>
              <a:t> (VA)</a:t>
            </a:r>
          </a:p>
          <a:p>
            <a:pPr marL="0" indent="0">
              <a:buNone/>
            </a:pPr>
            <a:r>
              <a:rPr lang="en-US" sz="2400"/>
              <a:t>Reactive power is measured in </a:t>
            </a:r>
            <a:r>
              <a:rPr lang="en-US" sz="2400" b="1"/>
              <a:t>volt-amps reactive</a:t>
            </a:r>
            <a:r>
              <a:rPr lang="en-US" sz="2400"/>
              <a:t> (VAR)</a:t>
            </a:r>
          </a:p>
          <a:p>
            <a:pPr marL="0" indent="0">
              <a:buNone/>
            </a:pPr>
            <a:r>
              <a:rPr lang="el-GR" sz="2400"/>
              <a:t>φ</a:t>
            </a:r>
            <a:r>
              <a:rPr lang="en-US" sz="2400"/>
              <a:t> is the angle of impedance</a:t>
            </a:r>
          </a:p>
        </p:txBody>
      </p:sp>
      <p:sp>
        <p:nvSpPr>
          <p:cNvPr id="4" name="Footer Placeholder 3"/>
          <p:cNvSpPr>
            <a:spLocks noGrp="1"/>
          </p:cNvSpPr>
          <p:nvPr>
            <p:ph type="ftr" sz="quarter" idx="11"/>
          </p:nvPr>
        </p:nvSpPr>
        <p:spPr/>
        <p:txBody>
          <a:bodyPr/>
          <a:lstStyle/>
          <a:p>
            <a:r>
              <a:rPr lang="en-US"/>
              <a:t>Copyright © 2026 Noji Ratzlaff</a:t>
            </a:r>
          </a:p>
        </p:txBody>
      </p:sp>
      <p:pic>
        <p:nvPicPr>
          <p:cNvPr id="4098" name="Picture 2" descr="C:\Users\Noji\Ham\New Class\AC-Power-Triang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3800" y="1295400"/>
            <a:ext cx="5104224"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78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Power factor</a:t>
            </a:r>
          </a:p>
        </p:txBody>
      </p:sp>
      <p:sp>
        <p:nvSpPr>
          <p:cNvPr id="3" name="Content Placeholder 2"/>
          <p:cNvSpPr>
            <a:spLocks noGrp="1"/>
          </p:cNvSpPr>
          <p:nvPr>
            <p:ph idx="1"/>
          </p:nvPr>
        </p:nvSpPr>
        <p:spPr/>
        <p:txBody>
          <a:bodyPr>
            <a:normAutofit/>
          </a:bodyPr>
          <a:lstStyle/>
          <a:p>
            <a:pPr marL="344488" indent="-344488">
              <a:buNone/>
            </a:pPr>
            <a:r>
              <a:rPr lang="en-US"/>
              <a:t>Ratio of the real power to the apparent power (expressed as a decimal or percent)</a:t>
            </a:r>
          </a:p>
          <a:p>
            <a:pPr marL="344488" indent="-344488">
              <a:buNone/>
            </a:pPr>
            <a:endParaRPr lang="en-US" sz="1000"/>
          </a:p>
          <a:p>
            <a:pPr marL="0" indent="0">
              <a:buNone/>
            </a:pPr>
            <a:r>
              <a:rPr lang="en-US"/>
              <a:t>Cosine of the impedance angle</a:t>
            </a:r>
          </a:p>
          <a:p>
            <a:pPr marL="0" indent="0">
              <a:buNone/>
            </a:pPr>
            <a:endParaRPr lang="en-US" sz="1000"/>
          </a:p>
          <a:p>
            <a:pPr marL="344488" indent="-344488">
              <a:buNone/>
            </a:pPr>
            <a:r>
              <a:rPr lang="en-US" sz="2800"/>
              <a:t>If a circuit input is 100 V</a:t>
            </a:r>
            <a:r>
              <a:rPr lang="en-US" sz="2800" baseline="-25000"/>
              <a:t>AC</a:t>
            </a:r>
            <a:r>
              <a:rPr lang="en-US" sz="2800"/>
              <a:t> at 4 A (therefore representing its apparent power), and has a power factor of 0.2, the circuit is consuming how much?</a:t>
            </a:r>
          </a:p>
          <a:p>
            <a:pPr marL="0" indent="0" algn="r">
              <a:buNone/>
            </a:pPr>
            <a:r>
              <a:rPr lang="en-US" sz="2800"/>
              <a:t>(100 V)(4 A)(0.2) = 80 W</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Skin effect</a:t>
            </a:r>
          </a:p>
        </p:txBody>
      </p:sp>
      <p:sp>
        <p:nvSpPr>
          <p:cNvPr id="3" name="Content Placeholder 2"/>
          <p:cNvSpPr>
            <a:spLocks noGrp="1"/>
          </p:cNvSpPr>
          <p:nvPr>
            <p:ph idx="1"/>
          </p:nvPr>
        </p:nvSpPr>
        <p:spPr/>
        <p:txBody>
          <a:bodyPr/>
          <a:lstStyle/>
          <a:p>
            <a:pPr marL="344488" indent="-344488">
              <a:buNone/>
            </a:pPr>
            <a:r>
              <a:rPr lang="en-US"/>
              <a:t>As frequency increases, RF current flows in a thinner layer of the conductor, closer to the surface</a:t>
            </a:r>
          </a:p>
        </p:txBody>
      </p:sp>
      <p:sp>
        <p:nvSpPr>
          <p:cNvPr id="4" name="Footer Placeholder 3"/>
          <p:cNvSpPr>
            <a:spLocks noGrp="1"/>
          </p:cNvSpPr>
          <p:nvPr>
            <p:ph type="ftr" sz="quarter" idx="11"/>
          </p:nvPr>
        </p:nvSpPr>
        <p:spPr/>
        <p:txBody>
          <a:bodyPr/>
          <a:lstStyle/>
          <a:p>
            <a:r>
              <a:rPr lang="en-US"/>
              <a:t>Copyright © 2026 Noji Ratzlaff</a:t>
            </a:r>
          </a:p>
        </p:txBody>
      </p:sp>
      <p:pic>
        <p:nvPicPr>
          <p:cNvPr id="1028" name="Picture 4" descr="C:\Users\Noji\Ham\New Class\Skin-Effect-Cross-Section.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3429000"/>
            <a:ext cx="6529137" cy="2438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E4 : Amateur practices</a:t>
            </a:r>
          </a:p>
        </p:txBody>
      </p:sp>
      <p:sp>
        <p:nvSpPr>
          <p:cNvPr id="3" name="Content Placeholder 2"/>
          <p:cNvSpPr>
            <a:spLocks noGrp="1"/>
          </p:cNvSpPr>
          <p:nvPr>
            <p:ph idx="1"/>
          </p:nvPr>
        </p:nvSpPr>
        <p:spPr/>
        <p:txBody>
          <a:bodyPr/>
          <a:lstStyle/>
          <a:p>
            <a:pPr>
              <a:buNone/>
            </a:pPr>
            <a:r>
              <a:rPr lang="en-US"/>
              <a:t>Noise</a:t>
            </a:r>
          </a:p>
          <a:p>
            <a:pPr>
              <a:buNone/>
            </a:pPr>
            <a:r>
              <a:rPr lang="en-US"/>
              <a:t>Interference and other problems</a:t>
            </a:r>
          </a:p>
          <a:p>
            <a:pPr>
              <a:buNone/>
            </a:pPr>
            <a:r>
              <a:rPr lang="en-US"/>
              <a:t>Resolving noise and interference problems</a:t>
            </a:r>
          </a:p>
          <a:p>
            <a:pPr>
              <a:buNone/>
            </a:pPr>
            <a:r>
              <a:rPr lang="en-US"/>
              <a:t>Receiver performance characteristics</a:t>
            </a:r>
          </a:p>
          <a:p>
            <a:pPr>
              <a:buNone/>
            </a:pPr>
            <a:r>
              <a:rPr lang="en-US"/>
              <a:t>Test equipment</a:t>
            </a:r>
          </a:p>
          <a:p>
            <a:pPr>
              <a:buNone/>
            </a:pPr>
            <a:r>
              <a:rPr lang="en-US"/>
              <a:t>Measurement technique and limitations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E5 : Electrical principles</a:t>
            </a:r>
          </a:p>
        </p:txBody>
      </p:sp>
      <p:sp>
        <p:nvSpPr>
          <p:cNvPr id="3" name="Content Placeholder 2"/>
          <p:cNvSpPr>
            <a:spLocks noGrp="1"/>
          </p:cNvSpPr>
          <p:nvPr>
            <p:ph idx="1"/>
          </p:nvPr>
        </p:nvSpPr>
        <p:spPr/>
        <p:txBody>
          <a:bodyPr/>
          <a:lstStyle/>
          <a:p>
            <a:pPr>
              <a:buNone/>
            </a:pPr>
            <a:r>
              <a:rPr lang="en-US" dirty="0"/>
              <a:t>Impedance</a:t>
            </a:r>
          </a:p>
          <a:p>
            <a:pPr>
              <a:buNone/>
            </a:pPr>
            <a:r>
              <a:rPr lang="en-US" dirty="0"/>
              <a:t>Reactance and resonance</a:t>
            </a:r>
          </a:p>
          <a:p>
            <a:pPr>
              <a:buNone/>
            </a:pPr>
            <a:r>
              <a:rPr lang="en-US" dirty="0"/>
              <a:t>Plots and coordinate systems</a:t>
            </a:r>
          </a:p>
          <a:p>
            <a:pPr>
              <a:buNone/>
            </a:pPr>
            <a:r>
              <a:rPr lang="en-US" dirty="0"/>
              <a:t>Time constants and phase relationships</a:t>
            </a:r>
          </a:p>
          <a:p>
            <a:pPr>
              <a:buNone/>
            </a:pPr>
            <a:r>
              <a:rPr lang="en-US" dirty="0"/>
              <a:t>Complex power</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Electrical noise</a:t>
            </a:r>
          </a:p>
        </p:txBody>
      </p:sp>
      <p:sp>
        <p:nvSpPr>
          <p:cNvPr id="3" name="Content Placeholder 2"/>
          <p:cNvSpPr>
            <a:spLocks noGrp="1"/>
          </p:cNvSpPr>
          <p:nvPr>
            <p:ph idx="1"/>
          </p:nvPr>
        </p:nvSpPr>
        <p:spPr/>
        <p:txBody>
          <a:bodyPr/>
          <a:lstStyle/>
          <a:p>
            <a:pPr>
              <a:buNone/>
            </a:pPr>
            <a:r>
              <a:rPr lang="en-US" b="1"/>
              <a:t>Alternator</a:t>
            </a:r>
          </a:p>
          <a:p>
            <a:pPr algn="r">
              <a:buNone/>
            </a:pPr>
            <a:r>
              <a:rPr lang="en-US"/>
              <a:t>Can be solved by</a:t>
            </a:r>
          </a:p>
          <a:p>
            <a:pPr algn="r">
              <a:buNone/>
            </a:pPr>
            <a:r>
              <a:rPr lang="en-US"/>
              <a:t>Direct battery power and coaxial (inline) capacitors</a:t>
            </a:r>
          </a:p>
          <a:p>
            <a:pPr>
              <a:buNone/>
            </a:pPr>
            <a:r>
              <a:rPr lang="en-US" b="1"/>
              <a:t>Electric motor</a:t>
            </a:r>
          </a:p>
          <a:p>
            <a:pPr algn="r">
              <a:buNone/>
            </a:pPr>
            <a:r>
              <a:rPr lang="en-US"/>
              <a:t>Can be solved by</a:t>
            </a:r>
          </a:p>
          <a:p>
            <a:pPr algn="r">
              <a:buNone/>
            </a:pPr>
            <a:r>
              <a:rPr lang="en-US"/>
              <a:t>Brute-force AC-line filter</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House noise</a:t>
            </a:r>
          </a:p>
        </p:txBody>
      </p:sp>
      <p:sp>
        <p:nvSpPr>
          <p:cNvPr id="3" name="Content Placeholder 2"/>
          <p:cNvSpPr>
            <a:spLocks noGrp="1"/>
          </p:cNvSpPr>
          <p:nvPr>
            <p:ph idx="1"/>
          </p:nvPr>
        </p:nvSpPr>
        <p:spPr/>
        <p:txBody>
          <a:bodyPr>
            <a:normAutofit lnSpcReduction="10000"/>
          </a:bodyPr>
          <a:lstStyle/>
          <a:p>
            <a:pPr>
              <a:buNone/>
            </a:pPr>
            <a:r>
              <a:rPr lang="en-US"/>
              <a:t>How to test for it coming from </a:t>
            </a:r>
            <a:r>
              <a:rPr lang="en-US" b="1"/>
              <a:t>your home</a:t>
            </a:r>
          </a:p>
          <a:p>
            <a:pPr algn="r">
              <a:buNone/>
            </a:pPr>
            <a:r>
              <a:rPr lang="en-US"/>
              <a:t>Turn off all AC and listen by </a:t>
            </a:r>
            <a:r>
              <a:rPr lang="en-US" b="1"/>
              <a:t>battery</a:t>
            </a:r>
          </a:p>
          <a:p>
            <a:pPr>
              <a:buNone/>
            </a:pPr>
            <a:r>
              <a:rPr lang="en-US" b="1"/>
              <a:t>Electrical wiring</a:t>
            </a:r>
            <a:r>
              <a:rPr lang="en-US"/>
              <a:t> near an antenna picks up</a:t>
            </a:r>
          </a:p>
          <a:p>
            <a:pPr algn="r">
              <a:buNone/>
            </a:pPr>
            <a:r>
              <a:rPr lang="en-US" b="1"/>
              <a:t>Common-mode signal</a:t>
            </a:r>
            <a:r>
              <a:rPr lang="en-US"/>
              <a:t> at the RF frequency</a:t>
            </a:r>
          </a:p>
          <a:p>
            <a:pPr>
              <a:buNone/>
            </a:pPr>
            <a:r>
              <a:rPr lang="en-US" b="1"/>
              <a:t>Loud roaring or buzzing</a:t>
            </a:r>
            <a:r>
              <a:rPr lang="en-US"/>
              <a:t> AC interference</a:t>
            </a:r>
          </a:p>
          <a:p>
            <a:pPr algn="r">
              <a:buNone/>
            </a:pPr>
            <a:r>
              <a:rPr lang="en-US"/>
              <a:t>Thermostat, doorbell, or advertising sign</a:t>
            </a:r>
          </a:p>
          <a:p>
            <a:pPr>
              <a:buNone/>
            </a:pPr>
            <a:r>
              <a:rPr lang="en-US" b="1"/>
              <a:t>Unstable modulation</a:t>
            </a:r>
            <a:r>
              <a:rPr lang="en-US"/>
              <a:t> at some frequencies</a:t>
            </a:r>
          </a:p>
          <a:p>
            <a:pPr algn="r">
              <a:buNone/>
            </a:pPr>
            <a:r>
              <a:rPr lang="en-US"/>
              <a:t>Nearby </a:t>
            </a:r>
            <a:r>
              <a:rPr lang="en-US" b="1"/>
              <a:t>personal computer</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p:cTn id="3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53" presetClass="entr" presetSubtype="0" fill="hold" grpId="0"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p:cTn id="4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Atmospheric noise</a:t>
            </a:r>
          </a:p>
        </p:txBody>
      </p:sp>
      <p:sp>
        <p:nvSpPr>
          <p:cNvPr id="3" name="Content Placeholder 2"/>
          <p:cNvSpPr>
            <a:spLocks noGrp="1"/>
          </p:cNvSpPr>
          <p:nvPr>
            <p:ph idx="1"/>
          </p:nvPr>
        </p:nvSpPr>
        <p:spPr/>
        <p:txBody>
          <a:bodyPr/>
          <a:lstStyle/>
          <a:p>
            <a:pPr>
              <a:buNone/>
            </a:pPr>
            <a:r>
              <a:rPr lang="en-US" b="1"/>
              <a:t>Primary source</a:t>
            </a:r>
            <a:r>
              <a:rPr lang="en-US"/>
              <a:t> of HF receiver noise</a:t>
            </a:r>
          </a:p>
          <a:p>
            <a:pPr>
              <a:buNone/>
            </a:pPr>
            <a:r>
              <a:rPr lang="en-US" b="1"/>
              <a:t>Thunderstorms</a:t>
            </a:r>
            <a:r>
              <a:rPr lang="en-US"/>
              <a:t> are a major cause</a:t>
            </a:r>
          </a:p>
        </p:txBody>
      </p:sp>
      <p:sp>
        <p:nvSpPr>
          <p:cNvPr id="4" name="Footer Placeholder 3"/>
          <p:cNvSpPr>
            <a:spLocks noGrp="1"/>
          </p:cNvSpPr>
          <p:nvPr>
            <p:ph type="ftr" sz="quarter" idx="11"/>
          </p:nvPr>
        </p:nvSpPr>
        <p:spPr/>
        <p:txBody>
          <a:bodyPr/>
          <a:lstStyle/>
          <a:p>
            <a:r>
              <a:rPr lang="en-US"/>
              <a:t>Copyright © 2026 Noji Ratzlaff</a:t>
            </a:r>
          </a:p>
        </p:txBody>
      </p:sp>
      <p:pic>
        <p:nvPicPr>
          <p:cNvPr id="32771" name="Picture 3" descr="C:\Noji\Docs\Ham\Class\Thunderstorm.jpg"/>
          <p:cNvPicPr>
            <a:picLocks noChangeAspect="1" noChangeArrowheads="1"/>
          </p:cNvPicPr>
          <p:nvPr/>
        </p:nvPicPr>
        <p:blipFill>
          <a:blip r:embed="rId3" cstate="print"/>
          <a:srcRect/>
          <a:stretch>
            <a:fillRect/>
          </a:stretch>
        </p:blipFill>
        <p:spPr bwMode="auto">
          <a:xfrm>
            <a:off x="4064552" y="2819400"/>
            <a:ext cx="4714324" cy="353958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par>
                                <p:cTn id="17" presetID="1" presetClass="entr" presetSubtype="0" fill="hold" nodeType="withEffect">
                                  <p:stCondLst>
                                    <p:cond delay="0"/>
                                  </p:stCondLst>
                                  <p:childTnLst>
                                    <p:set>
                                      <p:cBhvr>
                                        <p:cTn id="18" dur="1" fill="hold">
                                          <p:stCondLst>
                                            <p:cond delay="0"/>
                                          </p:stCondLst>
                                        </p:cTn>
                                        <p:tgtEl>
                                          <p:spTgt spid="327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Other noise sources</a:t>
            </a:r>
          </a:p>
        </p:txBody>
      </p:sp>
      <p:sp>
        <p:nvSpPr>
          <p:cNvPr id="3" name="Content Placeholder 2"/>
          <p:cNvSpPr>
            <a:spLocks noGrp="1"/>
          </p:cNvSpPr>
          <p:nvPr>
            <p:ph idx="1"/>
          </p:nvPr>
        </p:nvSpPr>
        <p:spPr/>
        <p:txBody>
          <a:bodyPr/>
          <a:lstStyle/>
          <a:p>
            <a:pPr>
              <a:buNone/>
            </a:pPr>
            <a:r>
              <a:rPr lang="en-US" b="1"/>
              <a:t>Touch controlled device</a:t>
            </a:r>
          </a:p>
          <a:p>
            <a:pPr algn="r">
              <a:buNone/>
            </a:pPr>
            <a:r>
              <a:rPr lang="en-US" b="1"/>
              <a:t>AC hum</a:t>
            </a:r>
            <a:r>
              <a:rPr lang="en-US"/>
              <a:t> on an AM receiver</a:t>
            </a:r>
          </a:p>
          <a:p>
            <a:pPr algn="r">
              <a:buNone/>
            </a:pPr>
            <a:r>
              <a:rPr lang="en-US" b="1"/>
              <a:t>Drifts slowly</a:t>
            </a:r>
            <a:r>
              <a:rPr lang="en-US"/>
              <a:t> across the HF spectrum</a:t>
            </a:r>
          </a:p>
          <a:p>
            <a:pPr algn="r">
              <a:buNone/>
            </a:pPr>
            <a:r>
              <a:rPr lang="en-US"/>
              <a:t>Can be </a:t>
            </a:r>
            <a:r>
              <a:rPr lang="en-US" b="1"/>
              <a:t>several kHz</a:t>
            </a:r>
            <a:r>
              <a:rPr lang="en-US"/>
              <a:t> in width</a:t>
            </a:r>
          </a:p>
          <a:p>
            <a:pPr>
              <a:buNone/>
            </a:pPr>
            <a:r>
              <a:rPr lang="en-US" b="1"/>
              <a:t>Combinations of local AM broadcasts</a:t>
            </a:r>
            <a:r>
              <a:rPr lang="en-US"/>
              <a:t> on HF bands</a:t>
            </a:r>
          </a:p>
          <a:p>
            <a:pPr algn="r">
              <a:buNone/>
            </a:pPr>
            <a:r>
              <a:rPr lang="en-US"/>
              <a:t>Nearby </a:t>
            </a:r>
            <a:r>
              <a:rPr lang="en-US" b="1"/>
              <a:t>corroded metal joints</a:t>
            </a:r>
            <a:r>
              <a:rPr lang="en-US"/>
              <a:t> are mixing and re-radiating the broadcasts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Resolving noise problems</a:t>
            </a:r>
          </a:p>
        </p:txBody>
      </p:sp>
      <p:sp>
        <p:nvSpPr>
          <p:cNvPr id="3" name="Content Placeholder 2"/>
          <p:cNvSpPr>
            <a:spLocks noGrp="1"/>
          </p:cNvSpPr>
          <p:nvPr>
            <p:ph idx="1"/>
          </p:nvPr>
        </p:nvSpPr>
        <p:spPr/>
        <p:txBody>
          <a:bodyPr/>
          <a:lstStyle/>
          <a:p>
            <a:pPr>
              <a:buNone/>
            </a:pPr>
            <a:r>
              <a:rPr lang="en-US" b="1"/>
              <a:t>DSP</a:t>
            </a:r>
            <a:r>
              <a:rPr lang="en-US"/>
              <a:t> noise filter</a:t>
            </a:r>
          </a:p>
          <a:p>
            <a:pPr algn="r">
              <a:buNone/>
            </a:pPr>
            <a:r>
              <a:rPr lang="en-US"/>
              <a:t>Reduces broadband white noise, ignition noise, and power line noise</a:t>
            </a:r>
          </a:p>
          <a:p>
            <a:pPr>
              <a:buNone/>
            </a:pPr>
            <a:r>
              <a:rPr lang="en-US" b="1"/>
              <a:t>DSP on CW</a:t>
            </a:r>
            <a:r>
              <a:rPr lang="en-US"/>
              <a:t> however</a:t>
            </a:r>
          </a:p>
          <a:p>
            <a:pPr algn="r">
              <a:buNone/>
            </a:pPr>
            <a:r>
              <a:rPr lang="en-US"/>
              <a:t>Can also remove the desired signal</a:t>
            </a:r>
          </a:p>
          <a:p>
            <a:pPr>
              <a:buNone/>
            </a:pPr>
            <a:r>
              <a:rPr lang="en-US" b="1"/>
              <a:t>Roofing filter</a:t>
            </a:r>
          </a:p>
          <a:p>
            <a:pPr algn="r">
              <a:buNone/>
            </a:pPr>
            <a:r>
              <a:rPr lang="en-US"/>
              <a:t>Improves dynamic range by attenuating strong nearby signals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p:cTn id="3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Noise blanker</a:t>
            </a:r>
          </a:p>
        </p:txBody>
      </p:sp>
      <p:sp>
        <p:nvSpPr>
          <p:cNvPr id="3" name="Content Placeholder 2"/>
          <p:cNvSpPr>
            <a:spLocks noGrp="1"/>
          </p:cNvSpPr>
          <p:nvPr>
            <p:ph idx="1"/>
          </p:nvPr>
        </p:nvSpPr>
        <p:spPr/>
        <p:txBody>
          <a:bodyPr/>
          <a:lstStyle/>
          <a:p>
            <a:pPr>
              <a:buNone/>
            </a:pPr>
            <a:r>
              <a:rPr lang="en-US"/>
              <a:t>A receiver noise blanker might be able to remove </a:t>
            </a:r>
            <a:r>
              <a:rPr lang="en-US" b="1"/>
              <a:t>signals that appear across a wide bandwidth</a:t>
            </a:r>
          </a:p>
          <a:p>
            <a:pPr>
              <a:buNone/>
            </a:pPr>
            <a:r>
              <a:rPr lang="en-US" b="1"/>
              <a:t>Ignition noise</a:t>
            </a:r>
            <a:r>
              <a:rPr lang="en-US"/>
              <a:t> can often be reduced by use of a noise blanker</a:t>
            </a:r>
          </a:p>
          <a:p>
            <a:pPr>
              <a:buNone/>
            </a:pPr>
            <a:r>
              <a:rPr lang="en-US" b="1"/>
              <a:t>Noise blanker side-effect</a:t>
            </a:r>
          </a:p>
          <a:p>
            <a:pPr algn="r">
              <a:buNone/>
            </a:pPr>
            <a:r>
              <a:rPr lang="en-US"/>
              <a:t>Nearby legal signals can appear </a:t>
            </a:r>
            <a:r>
              <a:rPr lang="en-US" b="1"/>
              <a:t>excessively wide</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Image interference</a:t>
            </a:r>
          </a:p>
        </p:txBody>
      </p:sp>
      <p:sp>
        <p:nvSpPr>
          <p:cNvPr id="3" name="Content Placeholder 2"/>
          <p:cNvSpPr>
            <a:spLocks noGrp="1"/>
          </p:cNvSpPr>
          <p:nvPr>
            <p:ph idx="1"/>
          </p:nvPr>
        </p:nvSpPr>
        <p:spPr/>
        <p:txBody>
          <a:bodyPr>
            <a:normAutofit lnSpcReduction="10000"/>
          </a:bodyPr>
          <a:lstStyle/>
          <a:p>
            <a:pPr>
              <a:buNone/>
            </a:pPr>
            <a:r>
              <a:rPr lang="en-US" b="1"/>
              <a:t>Mirror-image</a:t>
            </a:r>
            <a:r>
              <a:rPr lang="en-US"/>
              <a:t> of a signal around the IF</a:t>
            </a:r>
          </a:p>
          <a:p>
            <a:pPr>
              <a:buNone/>
            </a:pPr>
            <a:r>
              <a:rPr lang="en-US"/>
              <a:t>Receiver with 455 kHz IF tuned to 14.300 MHz might get a spurious image from</a:t>
            </a:r>
          </a:p>
          <a:p>
            <a:pPr algn="r">
              <a:buNone/>
            </a:pPr>
            <a:r>
              <a:rPr lang="en-US"/>
              <a:t>15.210 MHz</a:t>
            </a:r>
          </a:p>
          <a:p>
            <a:pPr>
              <a:buNone/>
            </a:pPr>
            <a:r>
              <a:rPr lang="en-US"/>
              <a:t>To </a:t>
            </a:r>
            <a:r>
              <a:rPr lang="en-US" b="1"/>
              <a:t>eliminate</a:t>
            </a:r>
            <a:r>
              <a:rPr lang="en-US"/>
              <a:t> image signal interference</a:t>
            </a:r>
          </a:p>
          <a:p>
            <a:pPr algn="r">
              <a:buNone/>
            </a:pPr>
            <a:r>
              <a:rPr lang="en-US" b="1"/>
              <a:t>Front-end filter</a:t>
            </a:r>
            <a:r>
              <a:rPr lang="en-US"/>
              <a:t> or pre-selector</a:t>
            </a:r>
          </a:p>
          <a:p>
            <a:pPr>
              <a:buNone/>
            </a:pPr>
            <a:r>
              <a:rPr lang="en-US"/>
              <a:t>Why select </a:t>
            </a:r>
            <a:r>
              <a:rPr lang="en-US" b="1"/>
              <a:t>high frequency</a:t>
            </a:r>
            <a:r>
              <a:rPr lang="en-US"/>
              <a:t> for the IF?</a:t>
            </a:r>
          </a:p>
          <a:p>
            <a:pPr algn="r">
              <a:buNone/>
            </a:pPr>
            <a:r>
              <a:rPr lang="en-US" b="1"/>
              <a:t>Easier to eliminate</a:t>
            </a:r>
            <a:r>
              <a:rPr lang="en-US"/>
              <a:t> image responses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Desensitization</a:t>
            </a:r>
          </a:p>
        </p:txBody>
      </p:sp>
      <p:sp>
        <p:nvSpPr>
          <p:cNvPr id="3" name="Content Placeholder 2"/>
          <p:cNvSpPr>
            <a:spLocks noGrp="1"/>
          </p:cNvSpPr>
          <p:nvPr>
            <p:ph idx="1"/>
          </p:nvPr>
        </p:nvSpPr>
        <p:spPr/>
        <p:txBody>
          <a:bodyPr/>
          <a:lstStyle/>
          <a:p>
            <a:pPr>
              <a:buNone/>
            </a:pPr>
            <a:r>
              <a:rPr lang="en-US"/>
              <a:t>Reduction in receiver sensitivity caused by a </a:t>
            </a:r>
            <a:r>
              <a:rPr lang="en-US" b="1"/>
              <a:t>strong, nearby frequency</a:t>
            </a:r>
          </a:p>
          <a:p>
            <a:pPr>
              <a:buNone/>
            </a:pPr>
            <a:r>
              <a:rPr lang="en-US" b="1"/>
              <a:t>Decrease RF bandwidth</a:t>
            </a:r>
            <a:r>
              <a:rPr lang="en-US"/>
              <a:t> to reduce the likelihood of receiver desensitization</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Receiver noise figure</a:t>
            </a:r>
          </a:p>
        </p:txBody>
      </p:sp>
      <p:sp>
        <p:nvSpPr>
          <p:cNvPr id="3" name="Content Placeholder 2"/>
          <p:cNvSpPr>
            <a:spLocks noGrp="1"/>
          </p:cNvSpPr>
          <p:nvPr>
            <p:ph idx="1"/>
          </p:nvPr>
        </p:nvSpPr>
        <p:spPr/>
        <p:txBody>
          <a:bodyPr>
            <a:normAutofit fontScale="92500" lnSpcReduction="20000"/>
          </a:bodyPr>
          <a:lstStyle/>
          <a:p>
            <a:pPr>
              <a:buNone/>
            </a:pPr>
            <a:r>
              <a:rPr lang="en-US" b="1"/>
              <a:t>Theoretical noise floor</a:t>
            </a:r>
            <a:r>
              <a:rPr lang="en-US"/>
              <a:t> (minimum)</a:t>
            </a:r>
          </a:p>
          <a:p>
            <a:pPr algn="r">
              <a:buNone/>
            </a:pPr>
            <a:r>
              <a:rPr lang="en-US"/>
              <a:t>-174 dBm/Hz</a:t>
            </a:r>
          </a:p>
          <a:p>
            <a:pPr>
              <a:buNone/>
            </a:pPr>
            <a:r>
              <a:rPr lang="en-US" b="1"/>
              <a:t>Noise figure</a:t>
            </a:r>
          </a:p>
          <a:p>
            <a:pPr algn="r">
              <a:buNone/>
            </a:pPr>
            <a:r>
              <a:rPr lang="en-US"/>
              <a:t>Ratio of receiver noise to theoretical minimum noise</a:t>
            </a:r>
          </a:p>
          <a:p>
            <a:pPr>
              <a:buNone/>
            </a:pPr>
            <a:r>
              <a:rPr lang="en-US"/>
              <a:t>For a perfect receiver with </a:t>
            </a:r>
            <a:r>
              <a:rPr lang="en-US" b="1"/>
              <a:t>400 Hz noise bandwidth,</a:t>
            </a:r>
            <a:r>
              <a:rPr lang="en-US"/>
              <a:t> unmodulated carrier input is</a:t>
            </a:r>
          </a:p>
          <a:p>
            <a:pPr algn="r">
              <a:buNone/>
            </a:pPr>
            <a:r>
              <a:rPr lang="en-US" b="1"/>
              <a:t>-148 dBm</a:t>
            </a:r>
          </a:p>
          <a:p>
            <a:pPr>
              <a:buNone/>
            </a:pPr>
            <a:r>
              <a:rPr lang="en-US" b="1"/>
              <a:t>Lowering</a:t>
            </a:r>
            <a:r>
              <a:rPr lang="en-US"/>
              <a:t> the noise figure</a:t>
            </a:r>
          </a:p>
          <a:p>
            <a:pPr algn="r">
              <a:buNone/>
            </a:pPr>
            <a:r>
              <a:rPr lang="en-US" b="1"/>
              <a:t>Improves</a:t>
            </a:r>
            <a:r>
              <a:rPr lang="en-US"/>
              <a:t> weak signal sensitivity</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Receiver dynamic range</a:t>
            </a:r>
          </a:p>
        </p:txBody>
      </p:sp>
      <p:sp>
        <p:nvSpPr>
          <p:cNvPr id="3" name="Content Placeholder 2"/>
          <p:cNvSpPr>
            <a:spLocks noGrp="1"/>
          </p:cNvSpPr>
          <p:nvPr>
            <p:ph idx="1"/>
          </p:nvPr>
        </p:nvSpPr>
        <p:spPr/>
        <p:txBody>
          <a:bodyPr>
            <a:normAutofit fontScale="92500" lnSpcReduction="10000"/>
          </a:bodyPr>
          <a:lstStyle/>
          <a:p>
            <a:pPr>
              <a:buNone/>
            </a:pPr>
            <a:r>
              <a:rPr lang="en-US" b="1"/>
              <a:t>Dynamic range</a:t>
            </a:r>
          </a:p>
          <a:p>
            <a:pPr algn="r">
              <a:buNone/>
            </a:pPr>
            <a:r>
              <a:rPr lang="en-US"/>
              <a:t>Difference between the smallest and largest discernible signal</a:t>
            </a:r>
          </a:p>
          <a:p>
            <a:pPr>
              <a:buNone/>
            </a:pPr>
            <a:r>
              <a:rPr lang="en-US" b="1"/>
              <a:t>Blocking dynamic range</a:t>
            </a:r>
          </a:p>
          <a:p>
            <a:pPr algn="r">
              <a:buNone/>
            </a:pPr>
            <a:r>
              <a:rPr lang="en-US"/>
              <a:t>Difference between the noise floor and an incoming signal that will cause 1 dB of gain compression</a:t>
            </a:r>
          </a:p>
          <a:p>
            <a:pPr>
              <a:buNone/>
            </a:pPr>
            <a:r>
              <a:rPr lang="en-US" b="1"/>
              <a:t>Poor dynamic range</a:t>
            </a:r>
            <a:r>
              <a:rPr lang="en-US"/>
              <a:t> causes</a:t>
            </a:r>
          </a:p>
          <a:p>
            <a:pPr algn="r">
              <a:buNone/>
            </a:pPr>
            <a:r>
              <a:rPr lang="en-US"/>
              <a:t>Cross-modulation</a:t>
            </a:r>
          </a:p>
          <a:p>
            <a:pPr algn="r">
              <a:buNone/>
            </a:pPr>
            <a:r>
              <a:rPr lang="en-US"/>
              <a:t>Desensitization</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p:cTn id="3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p:cTn id="40"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Current flow</a:t>
            </a:r>
          </a:p>
        </p:txBody>
      </p:sp>
      <p:sp>
        <p:nvSpPr>
          <p:cNvPr id="3" name="Content Placeholder 2"/>
          <p:cNvSpPr>
            <a:spLocks noGrp="1"/>
          </p:cNvSpPr>
          <p:nvPr>
            <p:ph idx="1"/>
          </p:nvPr>
        </p:nvSpPr>
        <p:spPr>
          <a:xfrm>
            <a:off x="457200" y="1600200"/>
            <a:ext cx="8229600" cy="2667000"/>
          </a:xfrm>
        </p:spPr>
        <p:txBody>
          <a:bodyPr>
            <a:normAutofit fontScale="92500" lnSpcReduction="10000"/>
          </a:bodyPr>
          <a:lstStyle/>
          <a:p>
            <a:pPr marL="344488" indent="-344488">
              <a:buNone/>
            </a:pPr>
            <a:r>
              <a:rPr lang="en-US" sz="2800"/>
              <a:t>In a conductor, electrons flow due to pressure from a voltage source</a:t>
            </a:r>
          </a:p>
          <a:p>
            <a:pPr marL="344488" indent="-344488">
              <a:buNone/>
            </a:pPr>
            <a:r>
              <a:rPr lang="en-US" sz="2800"/>
              <a:t>The movement of electrons leaves “holes” for other electrons to fill</a:t>
            </a:r>
          </a:p>
          <a:p>
            <a:pPr marL="344488" indent="-344488">
              <a:buNone/>
            </a:pPr>
            <a:r>
              <a:rPr lang="en-US" sz="2800"/>
              <a:t>Convention follows the flow of “holes”</a:t>
            </a:r>
          </a:p>
          <a:p>
            <a:pPr marL="344488" indent="-344488">
              <a:buNone/>
            </a:pPr>
            <a:r>
              <a:rPr lang="en-US" sz="2800"/>
              <a:t>Current flows in the opposite direction of electron flow</a:t>
            </a:r>
          </a:p>
        </p:txBody>
      </p:sp>
      <p:sp>
        <p:nvSpPr>
          <p:cNvPr id="4" name="Footer Placeholder 3"/>
          <p:cNvSpPr>
            <a:spLocks noGrp="1"/>
          </p:cNvSpPr>
          <p:nvPr>
            <p:ph type="ftr" sz="quarter" idx="11"/>
          </p:nvPr>
        </p:nvSpPr>
        <p:spPr/>
        <p:txBody>
          <a:bodyPr/>
          <a:lstStyle/>
          <a:p>
            <a:r>
              <a:rPr lang="en-US"/>
              <a:t>Copyright © 2026 Noji Ratzlaff</a:t>
            </a:r>
          </a:p>
        </p:txBody>
      </p:sp>
      <p:pic>
        <p:nvPicPr>
          <p:cNvPr id="5122" name="Picture 2" descr="C:\Users\Noji\Ham\New Class\Electrons-And-Hol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0407" y="4028532"/>
            <a:ext cx="5572593" cy="2286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73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Intermodulation interference</a:t>
            </a:r>
          </a:p>
        </p:txBody>
      </p:sp>
      <p:sp>
        <p:nvSpPr>
          <p:cNvPr id="3" name="Content Placeholder 2"/>
          <p:cNvSpPr>
            <a:spLocks noGrp="1"/>
          </p:cNvSpPr>
          <p:nvPr>
            <p:ph idx="1"/>
          </p:nvPr>
        </p:nvSpPr>
        <p:spPr/>
        <p:txBody>
          <a:bodyPr/>
          <a:lstStyle/>
          <a:p>
            <a:pPr>
              <a:buNone/>
            </a:pPr>
            <a:r>
              <a:rPr lang="en-US"/>
              <a:t>Unwanted signals generated by the </a:t>
            </a:r>
            <a:r>
              <a:rPr lang="en-US" b="1"/>
              <a:t>mixing</a:t>
            </a:r>
            <a:r>
              <a:rPr lang="en-US"/>
              <a:t> of two or more signals</a:t>
            </a:r>
          </a:p>
          <a:p>
            <a:pPr>
              <a:buNone/>
            </a:pPr>
            <a:r>
              <a:rPr lang="en-US"/>
              <a:t>Can occur with two repeaters in close proximity and their </a:t>
            </a:r>
            <a:r>
              <a:rPr lang="en-US" b="1"/>
              <a:t>signals mix</a:t>
            </a:r>
          </a:p>
          <a:p>
            <a:pPr>
              <a:buNone/>
            </a:pPr>
            <a:r>
              <a:rPr lang="en-US"/>
              <a:t>A </a:t>
            </a:r>
            <a:r>
              <a:rPr lang="en-US" b="1"/>
              <a:t>properly terminated circulator</a:t>
            </a:r>
            <a:r>
              <a:rPr lang="en-US"/>
              <a:t> at the transmitter output can eliminate IMI</a:t>
            </a:r>
          </a:p>
          <a:p>
            <a:pPr>
              <a:buNone/>
            </a:pPr>
            <a:r>
              <a:rPr lang="en-US"/>
              <a:t>In a circuit, IMI can be caused by </a:t>
            </a:r>
            <a:r>
              <a:rPr lang="en-US" b="1"/>
              <a:t>nonlinear circuits</a:t>
            </a:r>
            <a:r>
              <a:rPr lang="en-US"/>
              <a:t> or devices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Intermodulation products</a:t>
            </a:r>
          </a:p>
        </p:txBody>
      </p:sp>
      <p:sp>
        <p:nvSpPr>
          <p:cNvPr id="3" name="Content Placeholder 2"/>
          <p:cNvSpPr>
            <a:spLocks noGrp="1"/>
          </p:cNvSpPr>
          <p:nvPr>
            <p:ph idx="1"/>
          </p:nvPr>
        </p:nvSpPr>
        <p:spPr>
          <a:xfrm>
            <a:off x="457200" y="1600200"/>
            <a:ext cx="8305800" cy="4525963"/>
          </a:xfrm>
        </p:spPr>
        <p:txBody>
          <a:bodyPr>
            <a:normAutofit/>
          </a:bodyPr>
          <a:lstStyle/>
          <a:p>
            <a:pPr>
              <a:buNone/>
            </a:pPr>
            <a:r>
              <a:rPr lang="en-US"/>
              <a:t>f</a:t>
            </a:r>
            <a:r>
              <a:rPr lang="en-US" sz="2400"/>
              <a:t>mod</a:t>
            </a:r>
            <a:r>
              <a:rPr lang="en-US"/>
              <a:t> = 2f</a:t>
            </a:r>
            <a:r>
              <a:rPr lang="en-US" sz="2400"/>
              <a:t>n</a:t>
            </a:r>
            <a:r>
              <a:rPr lang="en-US"/>
              <a:t> – f</a:t>
            </a:r>
            <a:r>
              <a:rPr lang="en-US" sz="2400"/>
              <a:t>1</a:t>
            </a:r>
            <a:r>
              <a:rPr lang="en-US"/>
              <a:t> = 2f</a:t>
            </a:r>
            <a:r>
              <a:rPr lang="en-US" sz="2400"/>
              <a:t>2</a:t>
            </a:r>
            <a:r>
              <a:rPr lang="en-US"/>
              <a:t> – f</a:t>
            </a:r>
            <a:r>
              <a:rPr lang="en-US" sz="2400"/>
              <a:t>n</a:t>
            </a:r>
            <a:endParaRPr lang="en-US"/>
          </a:p>
          <a:p>
            <a:pPr>
              <a:buNone/>
            </a:pPr>
            <a:r>
              <a:rPr lang="en-US"/>
              <a:t>Given f</a:t>
            </a:r>
            <a:r>
              <a:rPr lang="en-US" sz="2400"/>
              <a:t>mod</a:t>
            </a:r>
            <a:r>
              <a:rPr lang="en-US"/>
              <a:t> = 146.70 MHz, f</a:t>
            </a:r>
            <a:r>
              <a:rPr lang="en-US" sz="2400"/>
              <a:t>n</a:t>
            </a:r>
            <a:r>
              <a:rPr lang="en-US"/>
              <a:t> = 146.52 MHz</a:t>
            </a:r>
          </a:p>
          <a:p>
            <a:pPr algn="r">
              <a:buNone/>
            </a:pPr>
            <a:r>
              <a:rPr lang="en-US"/>
              <a:t>f</a:t>
            </a:r>
            <a:r>
              <a:rPr lang="en-US" baseline="-25000"/>
              <a:t>1</a:t>
            </a:r>
            <a:r>
              <a:rPr lang="en-US"/>
              <a:t> = 146.34 MHz, f</a:t>
            </a:r>
            <a:r>
              <a:rPr lang="en-US" baseline="-25000"/>
              <a:t>2</a:t>
            </a:r>
            <a:r>
              <a:rPr lang="en-US"/>
              <a:t> = 146.61 MHz</a:t>
            </a:r>
          </a:p>
          <a:p>
            <a:pPr>
              <a:buNone/>
            </a:pPr>
            <a:r>
              <a:rPr lang="en-US"/>
              <a:t>A </a:t>
            </a:r>
            <a:r>
              <a:rPr lang="en-US" b="1"/>
              <a:t>third-order intercept level</a:t>
            </a:r>
            <a:r>
              <a:rPr lang="en-US"/>
              <a:t> of 40 dBm means a pair of 40 dBm signals will generate a third-order IM product with the same level</a:t>
            </a:r>
          </a:p>
          <a:p>
            <a:pPr>
              <a:buNone/>
            </a:pPr>
            <a:r>
              <a:rPr lang="en-US"/>
              <a:t>Third-order IM products created within a receiver are likely </a:t>
            </a:r>
            <a:r>
              <a:rPr lang="en-US" b="1"/>
              <a:t>also in the band</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Other problems</a:t>
            </a:r>
          </a:p>
        </p:txBody>
      </p:sp>
      <p:sp>
        <p:nvSpPr>
          <p:cNvPr id="3" name="Content Placeholder 2"/>
          <p:cNvSpPr>
            <a:spLocks noGrp="1"/>
          </p:cNvSpPr>
          <p:nvPr>
            <p:ph idx="1"/>
          </p:nvPr>
        </p:nvSpPr>
        <p:spPr>
          <a:xfrm>
            <a:off x="457200" y="1600200"/>
            <a:ext cx="8229600" cy="4525963"/>
          </a:xfrm>
        </p:spPr>
        <p:txBody>
          <a:bodyPr/>
          <a:lstStyle/>
          <a:p>
            <a:pPr>
              <a:buNone/>
            </a:pPr>
            <a:r>
              <a:rPr lang="en-US" b="1"/>
              <a:t>Cross-modulation</a:t>
            </a:r>
          </a:p>
          <a:p>
            <a:pPr algn="r">
              <a:buNone/>
            </a:pPr>
            <a:r>
              <a:rPr lang="en-US"/>
              <a:t>Heard </a:t>
            </a:r>
            <a:r>
              <a:rPr lang="en-US" b="1"/>
              <a:t>in addition</a:t>
            </a:r>
            <a:r>
              <a:rPr lang="en-US"/>
              <a:t> to your desired signal</a:t>
            </a:r>
          </a:p>
          <a:p>
            <a:pPr>
              <a:buNone/>
            </a:pPr>
            <a:r>
              <a:rPr lang="en-US" b="1"/>
              <a:t>Capture effect</a:t>
            </a:r>
          </a:p>
          <a:p>
            <a:pPr algn="r">
              <a:buNone/>
            </a:pPr>
            <a:r>
              <a:rPr lang="en-US" b="1"/>
              <a:t>Blocking one FM signal</a:t>
            </a:r>
            <a:r>
              <a:rPr lang="en-US"/>
              <a:t> by a stronger one</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Receiver selectivity</a:t>
            </a:r>
          </a:p>
        </p:txBody>
      </p:sp>
      <p:sp>
        <p:nvSpPr>
          <p:cNvPr id="3" name="Content Placeholder 2"/>
          <p:cNvSpPr>
            <a:spLocks noGrp="1"/>
          </p:cNvSpPr>
          <p:nvPr>
            <p:ph idx="1"/>
          </p:nvPr>
        </p:nvSpPr>
        <p:spPr/>
        <p:txBody>
          <a:bodyPr>
            <a:normAutofit lnSpcReduction="10000"/>
          </a:bodyPr>
          <a:lstStyle/>
          <a:p>
            <a:pPr>
              <a:buNone/>
            </a:pPr>
            <a:r>
              <a:rPr lang="en-US"/>
              <a:t>Desired selectivity for a </a:t>
            </a:r>
            <a:r>
              <a:rPr lang="en-US" b="1"/>
              <a:t>RTTY receiver</a:t>
            </a:r>
          </a:p>
          <a:p>
            <a:pPr algn="r">
              <a:buNone/>
            </a:pPr>
            <a:r>
              <a:rPr lang="en-US"/>
              <a:t>300 Hz</a:t>
            </a:r>
          </a:p>
          <a:p>
            <a:pPr>
              <a:buNone/>
            </a:pPr>
            <a:r>
              <a:rPr lang="en-US"/>
              <a:t>Desired selectivity for an </a:t>
            </a:r>
            <a:r>
              <a:rPr lang="en-US" b="1"/>
              <a:t>SSB receiver</a:t>
            </a:r>
          </a:p>
          <a:p>
            <a:pPr algn="r">
              <a:buNone/>
            </a:pPr>
            <a:r>
              <a:rPr lang="en-US"/>
              <a:t>2.4 kHz</a:t>
            </a:r>
          </a:p>
          <a:p>
            <a:pPr>
              <a:buNone/>
            </a:pPr>
            <a:r>
              <a:rPr lang="en-US" b="1"/>
              <a:t>Too wide a filter bandwidth</a:t>
            </a:r>
            <a:r>
              <a:rPr lang="en-US"/>
              <a:t> can cause</a:t>
            </a:r>
          </a:p>
          <a:p>
            <a:pPr algn="r">
              <a:buNone/>
            </a:pPr>
            <a:r>
              <a:rPr lang="en-US" b="1"/>
              <a:t>Undesired signals</a:t>
            </a:r>
            <a:r>
              <a:rPr lang="en-US"/>
              <a:t> to be heard</a:t>
            </a:r>
          </a:p>
          <a:p>
            <a:pPr>
              <a:buNone/>
            </a:pPr>
            <a:r>
              <a:rPr lang="en-US" b="1"/>
              <a:t>MDS</a:t>
            </a:r>
          </a:p>
          <a:p>
            <a:pPr algn="r">
              <a:buNone/>
            </a:pPr>
            <a:r>
              <a:rPr lang="en-US"/>
              <a:t>Minimum discernible signal</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Oscilloscope</a:t>
            </a:r>
          </a:p>
        </p:txBody>
      </p:sp>
      <p:sp>
        <p:nvSpPr>
          <p:cNvPr id="3" name="Content Placeholder 2"/>
          <p:cNvSpPr>
            <a:spLocks noGrp="1"/>
          </p:cNvSpPr>
          <p:nvPr>
            <p:ph idx="1"/>
          </p:nvPr>
        </p:nvSpPr>
        <p:spPr/>
        <p:txBody>
          <a:bodyPr/>
          <a:lstStyle/>
          <a:p>
            <a:pPr>
              <a:buNone/>
            </a:pPr>
            <a:r>
              <a:rPr lang="en-US"/>
              <a:t>Used for </a:t>
            </a:r>
            <a:r>
              <a:rPr lang="en-US" b="1"/>
              <a:t>detailed analysis</a:t>
            </a:r>
            <a:r>
              <a:rPr lang="en-US"/>
              <a:t> of signals</a:t>
            </a:r>
          </a:p>
          <a:p>
            <a:pPr>
              <a:buNone/>
            </a:pPr>
            <a:r>
              <a:rPr lang="en-US"/>
              <a:t>Be sure to keep the </a:t>
            </a:r>
            <a:r>
              <a:rPr lang="en-US" b="1"/>
              <a:t>probe ground short</a:t>
            </a:r>
          </a:p>
          <a:p>
            <a:pPr>
              <a:buNone/>
            </a:pPr>
            <a:r>
              <a:rPr lang="en-US"/>
              <a:t>Probe compensation adjusted by </a:t>
            </a:r>
            <a:r>
              <a:rPr lang="en-US" b="1"/>
              <a:t>flattening the horizontal</a:t>
            </a:r>
            <a:r>
              <a:rPr lang="en-US"/>
              <a:t> portions of a square wave</a:t>
            </a:r>
          </a:p>
        </p:txBody>
      </p:sp>
      <p:sp>
        <p:nvSpPr>
          <p:cNvPr id="4" name="Footer Placeholder 3"/>
          <p:cNvSpPr>
            <a:spLocks noGrp="1"/>
          </p:cNvSpPr>
          <p:nvPr>
            <p:ph type="ftr" sz="quarter" idx="11"/>
          </p:nvPr>
        </p:nvSpPr>
        <p:spPr/>
        <p:txBody>
          <a:bodyPr/>
          <a:lstStyle/>
          <a:p>
            <a:r>
              <a:rPr lang="en-US"/>
              <a:t>Copyright © 2026 Noji Ratzlaff</a:t>
            </a:r>
          </a:p>
        </p:txBody>
      </p:sp>
      <p:pic>
        <p:nvPicPr>
          <p:cNvPr id="33794" name="Picture 2" descr="C:\Noji\Docs\Ham\Class\Scope-Probe-Compensation.png"/>
          <p:cNvPicPr>
            <a:picLocks noChangeAspect="1" noChangeArrowheads="1"/>
          </p:cNvPicPr>
          <p:nvPr/>
        </p:nvPicPr>
        <p:blipFill>
          <a:blip r:embed="rId3" cstate="print"/>
          <a:srcRect/>
          <a:stretch>
            <a:fillRect/>
          </a:stretch>
        </p:blipFill>
        <p:spPr bwMode="auto">
          <a:xfrm>
            <a:off x="228601" y="4556248"/>
            <a:ext cx="5410200" cy="1635001"/>
          </a:xfrm>
          <a:prstGeom prst="rect">
            <a:avLst/>
          </a:prstGeom>
          <a:noFill/>
        </p:spPr>
      </p:pic>
      <p:pic>
        <p:nvPicPr>
          <p:cNvPr id="33795" name="Picture 3" descr="C:\Noji\Docs\Ham\Class\Scope-Probe-Compensation-Circuit.gif"/>
          <p:cNvPicPr>
            <a:picLocks noChangeAspect="1" noChangeArrowheads="1"/>
          </p:cNvPicPr>
          <p:nvPr/>
        </p:nvPicPr>
        <p:blipFill>
          <a:blip r:embed="rId4" cstate="print"/>
          <a:srcRect/>
          <a:stretch>
            <a:fillRect/>
          </a:stretch>
        </p:blipFill>
        <p:spPr bwMode="auto">
          <a:xfrm>
            <a:off x="5715000" y="4466378"/>
            <a:ext cx="3238499" cy="186774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par>
                                <p:cTn id="24" presetID="1" presetClass="entr" presetSubtype="0" fill="hold" nodeType="withEffect">
                                  <p:stCondLst>
                                    <p:cond delay="0"/>
                                  </p:stCondLst>
                                  <p:childTnLst>
                                    <p:set>
                                      <p:cBhvr>
                                        <p:cTn id="25" dur="1" fill="hold">
                                          <p:stCondLst>
                                            <p:cond delay="0"/>
                                          </p:stCondLst>
                                        </p:cTn>
                                        <p:tgtEl>
                                          <p:spTgt spid="33794"/>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37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Spectrum analyzer</a:t>
            </a:r>
          </a:p>
        </p:txBody>
      </p:sp>
      <p:sp>
        <p:nvSpPr>
          <p:cNvPr id="3" name="Content Placeholder 2"/>
          <p:cNvSpPr>
            <a:spLocks noGrp="1"/>
          </p:cNvSpPr>
          <p:nvPr>
            <p:ph idx="1"/>
          </p:nvPr>
        </p:nvSpPr>
        <p:spPr>
          <a:xfrm>
            <a:off x="457200" y="1600200"/>
            <a:ext cx="8305800" cy="4525963"/>
          </a:xfrm>
        </p:spPr>
        <p:txBody>
          <a:bodyPr/>
          <a:lstStyle/>
          <a:p>
            <a:pPr>
              <a:buNone/>
            </a:pPr>
            <a:r>
              <a:rPr lang="en-US"/>
              <a:t>Displays signals in the </a:t>
            </a:r>
            <a:r>
              <a:rPr lang="en-US" b="1"/>
              <a:t>frequency domain</a:t>
            </a:r>
          </a:p>
          <a:p>
            <a:pPr>
              <a:buNone/>
            </a:pPr>
            <a:r>
              <a:rPr lang="en-US"/>
              <a:t>Horizontal axis is </a:t>
            </a:r>
            <a:r>
              <a:rPr lang="en-US" b="1"/>
              <a:t>frequency</a:t>
            </a:r>
            <a:r>
              <a:rPr lang="en-US"/>
              <a:t>, vertical axis is </a:t>
            </a:r>
            <a:r>
              <a:rPr lang="en-US" b="1"/>
              <a:t>amplitude</a:t>
            </a:r>
            <a:r>
              <a:rPr lang="en-US"/>
              <a:t> (power)</a:t>
            </a:r>
          </a:p>
          <a:p>
            <a:pPr>
              <a:buNone/>
            </a:pPr>
            <a:r>
              <a:rPr lang="en-US"/>
              <a:t>Displays </a:t>
            </a:r>
            <a:r>
              <a:rPr lang="en-US" b="1"/>
              <a:t>spurious</a:t>
            </a:r>
            <a:r>
              <a:rPr lang="en-US"/>
              <a:t> transmitter signals</a:t>
            </a:r>
          </a:p>
          <a:p>
            <a:pPr>
              <a:buNone/>
            </a:pPr>
            <a:r>
              <a:rPr lang="en-US"/>
              <a:t>Can display </a:t>
            </a:r>
            <a:r>
              <a:rPr lang="en-US" b="1"/>
              <a:t>intermodulation distortion products</a:t>
            </a:r>
            <a:r>
              <a:rPr lang="en-US"/>
              <a:t> for SSB</a:t>
            </a:r>
          </a:p>
        </p:txBody>
      </p:sp>
      <p:sp>
        <p:nvSpPr>
          <p:cNvPr id="4" name="Footer Placeholder 3"/>
          <p:cNvSpPr>
            <a:spLocks noGrp="1"/>
          </p:cNvSpPr>
          <p:nvPr>
            <p:ph type="ftr" sz="quarter" idx="11"/>
          </p:nvPr>
        </p:nvSpPr>
        <p:spPr/>
        <p:txBody>
          <a:bodyPr/>
          <a:lstStyle/>
          <a:p>
            <a:r>
              <a:rPr lang="en-US"/>
              <a:t>Copyright © 2026 Noji Ratzlaff</a:t>
            </a:r>
          </a:p>
        </p:txBody>
      </p:sp>
      <p:pic>
        <p:nvPicPr>
          <p:cNvPr id="34819" name="Picture 3" descr="C:\Noji\Docs\Ham\Class\Spectrum-Analyzer.gif"/>
          <p:cNvPicPr>
            <a:picLocks noChangeAspect="1" noChangeArrowheads="1"/>
          </p:cNvPicPr>
          <p:nvPr/>
        </p:nvPicPr>
        <p:blipFill>
          <a:blip r:embed="rId3" cstate="print"/>
          <a:srcRect/>
          <a:stretch>
            <a:fillRect/>
          </a:stretch>
        </p:blipFill>
        <p:spPr bwMode="auto">
          <a:xfrm>
            <a:off x="4876800" y="4475085"/>
            <a:ext cx="4057650" cy="19828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48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Frequency counter</a:t>
            </a:r>
          </a:p>
        </p:txBody>
      </p:sp>
      <p:sp>
        <p:nvSpPr>
          <p:cNvPr id="3" name="Content Placeholder 2"/>
          <p:cNvSpPr>
            <a:spLocks noGrp="1"/>
          </p:cNvSpPr>
          <p:nvPr>
            <p:ph idx="1"/>
          </p:nvPr>
        </p:nvSpPr>
        <p:spPr/>
        <p:txBody>
          <a:bodyPr>
            <a:normAutofit lnSpcReduction="10000"/>
          </a:bodyPr>
          <a:lstStyle/>
          <a:p>
            <a:pPr>
              <a:buNone/>
            </a:pPr>
            <a:r>
              <a:rPr lang="en-US"/>
              <a:t>Used for </a:t>
            </a:r>
            <a:r>
              <a:rPr lang="en-US" b="1"/>
              <a:t>measuring frequency</a:t>
            </a:r>
            <a:r>
              <a:rPr lang="en-US"/>
              <a:t> accurately</a:t>
            </a:r>
          </a:p>
          <a:p>
            <a:pPr>
              <a:buNone/>
            </a:pPr>
            <a:r>
              <a:rPr lang="en-US" b="1"/>
              <a:t>Time base accuracy</a:t>
            </a:r>
            <a:r>
              <a:rPr lang="en-US"/>
              <a:t> affects counter most</a:t>
            </a:r>
          </a:p>
          <a:p>
            <a:pPr>
              <a:buNone/>
            </a:pPr>
            <a:r>
              <a:rPr lang="en-US"/>
              <a:t>For 146.52 MHz and +/- </a:t>
            </a:r>
            <a:r>
              <a:rPr lang="en-US" b="1"/>
              <a:t>1.0 ppm</a:t>
            </a:r>
            <a:r>
              <a:rPr lang="en-US"/>
              <a:t> accuracy</a:t>
            </a:r>
          </a:p>
          <a:p>
            <a:pPr algn="r">
              <a:buNone/>
            </a:pPr>
            <a:r>
              <a:rPr lang="en-US" b="1"/>
              <a:t>146.52 Hz</a:t>
            </a:r>
          </a:p>
          <a:p>
            <a:pPr>
              <a:buNone/>
            </a:pPr>
            <a:r>
              <a:rPr lang="en-US"/>
              <a:t>For 146.52 MHz and +/- </a:t>
            </a:r>
            <a:r>
              <a:rPr lang="en-US" b="1"/>
              <a:t>0.1 ppm</a:t>
            </a:r>
            <a:r>
              <a:rPr lang="en-US"/>
              <a:t> accuracy</a:t>
            </a:r>
          </a:p>
          <a:p>
            <a:pPr algn="r">
              <a:buNone/>
            </a:pPr>
            <a:r>
              <a:rPr lang="en-US" b="1"/>
              <a:t>14.652 Hz</a:t>
            </a:r>
          </a:p>
          <a:p>
            <a:pPr>
              <a:buNone/>
            </a:pPr>
            <a:r>
              <a:rPr lang="en-US"/>
              <a:t>For 146.52 MHz and +/- </a:t>
            </a:r>
            <a:r>
              <a:rPr lang="en-US" b="1"/>
              <a:t>10 ppm</a:t>
            </a:r>
            <a:r>
              <a:rPr lang="en-US"/>
              <a:t> accuracy</a:t>
            </a:r>
          </a:p>
          <a:p>
            <a:pPr algn="r">
              <a:buNone/>
            </a:pPr>
            <a:r>
              <a:rPr lang="en-US" b="1"/>
              <a:t>1465.20 Hz</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a:t>End of Day 2</a:t>
            </a:r>
          </a:p>
        </p:txBody>
      </p:sp>
      <p:sp>
        <p:nvSpPr>
          <p:cNvPr id="3" name="Content Placeholder 2"/>
          <p:cNvSpPr>
            <a:spLocks noGrp="1"/>
          </p:cNvSpPr>
          <p:nvPr>
            <p:ph idx="1"/>
          </p:nvPr>
        </p:nvSpPr>
        <p:spPr/>
        <p:txBody>
          <a:bodyPr/>
          <a:lstStyle/>
          <a:p>
            <a:pPr>
              <a:buNone/>
            </a:pPr>
            <a:r>
              <a:rPr lang="en-US"/>
              <a:t>Your homework:</a:t>
            </a:r>
          </a:p>
          <a:p>
            <a:pPr>
              <a:buNone/>
            </a:pPr>
            <a:r>
              <a:rPr lang="en-US"/>
              <a:t>	</a:t>
            </a:r>
            <a:r>
              <a:rPr lang="en-US" b="1" i="1"/>
              <a:t>Master</a:t>
            </a:r>
            <a:r>
              <a:rPr lang="en-US"/>
              <a:t> E4 and E5 on HamStudy</a:t>
            </a:r>
          </a:p>
          <a:p>
            <a:pPr>
              <a:buNone/>
            </a:pPr>
            <a:endParaRPr lang="en-US"/>
          </a:p>
          <a:p>
            <a:pPr>
              <a:buNone/>
            </a:pPr>
            <a:endParaRPr lang="en-US"/>
          </a:p>
          <a:p>
            <a:pPr>
              <a:buNone/>
            </a:pPr>
            <a:endParaRPr lang="en-US"/>
          </a:p>
          <a:p>
            <a:pPr>
              <a:buNone/>
            </a:pPr>
            <a:r>
              <a:rPr lang="en-US"/>
              <a:t>See you next week</a:t>
            </a:r>
          </a:p>
        </p:txBody>
      </p:sp>
      <p:pic>
        <p:nvPicPr>
          <p:cNvPr id="1026" name="Picture 2" descr="C:\Noji\Docs\Ham\Class\HamStudy-Logo.png"/>
          <p:cNvPicPr>
            <a:picLocks noChangeAspect="1" noChangeArrowheads="1"/>
          </p:cNvPicPr>
          <p:nvPr/>
        </p:nvPicPr>
        <p:blipFill>
          <a:blip r:embed="rId2" cstate="print"/>
          <a:srcRect/>
          <a:stretch>
            <a:fillRect/>
          </a:stretch>
        </p:blipFill>
        <p:spPr bwMode="auto">
          <a:xfrm>
            <a:off x="6629400" y="2286000"/>
            <a:ext cx="2039938" cy="2039937"/>
          </a:xfrm>
          <a:prstGeom prst="rect">
            <a:avLst/>
          </a:prstGeom>
          <a:noFill/>
        </p:spPr>
      </p:pic>
      <p:sp>
        <p:nvSpPr>
          <p:cNvPr id="5" name="Footer Placeholder 4"/>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par>
                                <p:cTn id="17" presetID="2" presetClass="entr" presetSubtype="4"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Skipped slides</a:t>
            </a:r>
          </a:p>
        </p:txBody>
      </p:sp>
      <p:sp>
        <p:nvSpPr>
          <p:cNvPr id="3" name="Content Placeholder 2"/>
          <p:cNvSpPr>
            <a:spLocks noGrp="1"/>
          </p:cNvSpPr>
          <p:nvPr>
            <p:ph idx="1"/>
          </p:nvPr>
        </p:nvSpPr>
        <p:spPr>
          <a:xfrm>
            <a:off x="457200" y="1600200"/>
            <a:ext cx="8229600" cy="4525963"/>
          </a:xfrm>
        </p:spPr>
        <p:txBody>
          <a:bodyPr/>
          <a:lstStyle/>
          <a:p>
            <a:pPr marL="0" indent="1588" algn="ctr">
              <a:buNone/>
            </a:pPr>
            <a:r>
              <a:rPr lang="en-US"/>
              <a:t>The slides that follow were removed from the main presentation in the interest of time, but are included here for future consideration or to complete your study of the applicable sub-elements</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Electromagnetic field</a:t>
            </a:r>
          </a:p>
        </p:txBody>
      </p:sp>
      <p:sp>
        <p:nvSpPr>
          <p:cNvPr id="3" name="Content Placeholder 2"/>
          <p:cNvSpPr>
            <a:spLocks noGrp="1"/>
          </p:cNvSpPr>
          <p:nvPr>
            <p:ph idx="1"/>
          </p:nvPr>
        </p:nvSpPr>
        <p:spPr/>
        <p:txBody>
          <a:bodyPr>
            <a:normAutofit/>
          </a:bodyPr>
          <a:lstStyle/>
          <a:p>
            <a:pPr marL="344488" indent="-344488">
              <a:buNone/>
            </a:pPr>
            <a:r>
              <a:rPr lang="en-US"/>
              <a:t>Magnetic field created by an </a:t>
            </a:r>
            <a:r>
              <a:rPr lang="en-US" b="1"/>
              <a:t>electric current</a:t>
            </a:r>
          </a:p>
          <a:p>
            <a:pPr marL="344488" indent="-344488">
              <a:buNone/>
            </a:pPr>
            <a:r>
              <a:rPr lang="en-US"/>
              <a:t>Magnetic field is </a:t>
            </a:r>
            <a:r>
              <a:rPr lang="en-US" b="1"/>
              <a:t>directional</a:t>
            </a:r>
            <a:r>
              <a:rPr lang="en-US"/>
              <a:t>, and is oriented according to the </a:t>
            </a:r>
            <a:r>
              <a:rPr lang="en-US" b="1"/>
              <a:t>left-hand rule</a:t>
            </a:r>
            <a:r>
              <a:rPr lang="en-US"/>
              <a:t> for electron flow (right-hand rule for current flow)</a:t>
            </a:r>
          </a:p>
          <a:p>
            <a:pPr marL="344488" indent="-344488">
              <a:buNone/>
            </a:pPr>
            <a:r>
              <a:rPr lang="en-US"/>
              <a:t>The </a:t>
            </a:r>
            <a:r>
              <a:rPr lang="en-US" b="1"/>
              <a:t>current</a:t>
            </a:r>
            <a:r>
              <a:rPr lang="en-US"/>
              <a:t> determines the strength of the magnetic field around an inductor</a:t>
            </a:r>
          </a:p>
          <a:p>
            <a:pPr marL="344488" indent="-344488">
              <a:buNone/>
            </a:pPr>
            <a:r>
              <a:rPr lang="en-US"/>
              <a:t>Potential energy can be stored in an </a:t>
            </a:r>
            <a:r>
              <a:rPr lang="en-US" b="1"/>
              <a:t>electromagnetic</a:t>
            </a:r>
            <a:r>
              <a:rPr lang="en-US"/>
              <a:t> or </a:t>
            </a:r>
            <a:r>
              <a:rPr lang="en-US" b="1"/>
              <a:t>electrostatic</a:t>
            </a:r>
            <a:r>
              <a:rPr lang="en-US"/>
              <a:t> field</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Resistors</a:t>
            </a:r>
          </a:p>
        </p:txBody>
      </p:sp>
      <p:sp>
        <p:nvSpPr>
          <p:cNvPr id="3" name="Content Placeholder 2"/>
          <p:cNvSpPr>
            <a:spLocks noGrp="1"/>
          </p:cNvSpPr>
          <p:nvPr>
            <p:ph sz="half" idx="1"/>
          </p:nvPr>
        </p:nvSpPr>
        <p:spPr/>
        <p:txBody>
          <a:bodyPr>
            <a:normAutofit/>
          </a:bodyPr>
          <a:lstStyle/>
          <a:p>
            <a:pPr>
              <a:buNone/>
            </a:pPr>
            <a:r>
              <a:rPr lang="en-US"/>
              <a:t>Resistance</a:t>
            </a:r>
          </a:p>
          <a:p>
            <a:pPr>
              <a:buNone/>
            </a:pPr>
            <a:r>
              <a:rPr lang="en-US"/>
              <a:t>Measured in ohms (</a:t>
            </a:r>
            <a:r>
              <a:rPr lang="el-GR"/>
              <a:t>Ω</a:t>
            </a:r>
            <a:r>
              <a:rPr lang="en-US"/>
              <a:t>)</a:t>
            </a:r>
          </a:p>
          <a:p>
            <a:pPr>
              <a:buNone/>
            </a:pPr>
            <a:endParaRPr lang="en-US"/>
          </a:p>
          <a:p>
            <a:pPr>
              <a:buNone/>
            </a:pPr>
            <a:r>
              <a:rPr lang="en-US" i="1"/>
              <a:t>Drops voltage</a:t>
            </a:r>
          </a:p>
          <a:p>
            <a:pPr>
              <a:buNone/>
            </a:pPr>
            <a:endParaRPr lang="en-US"/>
          </a:p>
          <a:p>
            <a:pPr>
              <a:buNone/>
            </a:pPr>
            <a:endParaRPr lang="en-US"/>
          </a:p>
          <a:p>
            <a:pPr>
              <a:buNone/>
            </a:pPr>
            <a:r>
              <a:rPr lang="en-US" b="1" i="1"/>
              <a:t>Opposes current flow without regard to frequency</a:t>
            </a:r>
          </a:p>
        </p:txBody>
      </p:sp>
      <p:sp>
        <p:nvSpPr>
          <p:cNvPr id="4" name="Content Placeholder 3"/>
          <p:cNvSpPr>
            <a:spLocks noGrp="1"/>
          </p:cNvSpPr>
          <p:nvPr>
            <p:ph sz="half" idx="2"/>
          </p:nvPr>
        </p:nvSpPr>
        <p:spPr/>
        <p:txBody>
          <a:bodyPr>
            <a:normAutofit/>
          </a:bodyPr>
          <a:lstStyle/>
          <a:p>
            <a:pPr>
              <a:buNone/>
            </a:pPr>
            <a:r>
              <a:rPr lang="en-US"/>
              <a:t>Her</a:t>
            </a:r>
          </a:p>
        </p:txBody>
      </p:sp>
      <p:pic>
        <p:nvPicPr>
          <p:cNvPr id="36866" name="Picture 2" descr="C:\Noji\Web\hamradio\img\Resistors.jpg"/>
          <p:cNvPicPr>
            <a:picLocks noChangeAspect="1" noChangeArrowheads="1"/>
          </p:cNvPicPr>
          <p:nvPr/>
        </p:nvPicPr>
        <p:blipFill>
          <a:blip r:embed="rId2" cstate="print"/>
          <a:srcRect/>
          <a:stretch>
            <a:fillRect/>
          </a:stretch>
        </p:blipFill>
        <p:spPr bwMode="auto">
          <a:xfrm>
            <a:off x="4724400" y="1676400"/>
            <a:ext cx="3962399" cy="1802476"/>
          </a:xfrm>
          <a:prstGeom prst="rect">
            <a:avLst/>
          </a:prstGeom>
          <a:noFill/>
        </p:spPr>
      </p:pic>
      <p:pic>
        <p:nvPicPr>
          <p:cNvPr id="36867" name="Picture 3" descr="C:\Noji\Web\hamradio\img\Resistor-Symbol.png"/>
          <p:cNvPicPr>
            <a:picLocks noChangeAspect="1" noChangeArrowheads="1"/>
          </p:cNvPicPr>
          <p:nvPr/>
        </p:nvPicPr>
        <p:blipFill>
          <a:blip r:embed="rId3" cstate="print"/>
          <a:srcRect/>
          <a:stretch>
            <a:fillRect/>
          </a:stretch>
        </p:blipFill>
        <p:spPr bwMode="auto">
          <a:xfrm>
            <a:off x="6019800" y="4002167"/>
            <a:ext cx="2185988" cy="765096"/>
          </a:xfrm>
          <a:prstGeom prst="rect">
            <a:avLst/>
          </a:prstGeom>
          <a:noFill/>
        </p:spPr>
      </p:pic>
      <p:sp>
        <p:nvSpPr>
          <p:cNvPr id="7" name="Footer Placeholder 6"/>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Electrostatic field</a:t>
            </a:r>
          </a:p>
        </p:txBody>
      </p:sp>
      <p:sp>
        <p:nvSpPr>
          <p:cNvPr id="3" name="Content Placeholder 2"/>
          <p:cNvSpPr>
            <a:spLocks noGrp="1"/>
          </p:cNvSpPr>
          <p:nvPr>
            <p:ph idx="1"/>
          </p:nvPr>
        </p:nvSpPr>
        <p:spPr/>
        <p:txBody>
          <a:bodyPr/>
          <a:lstStyle/>
          <a:p>
            <a:pPr marL="344488" indent="-344488">
              <a:buNone/>
            </a:pPr>
            <a:r>
              <a:rPr lang="en-US"/>
              <a:t>A </a:t>
            </a:r>
            <a:r>
              <a:rPr lang="en-US" b="1"/>
              <a:t>capacitor</a:t>
            </a:r>
            <a:r>
              <a:rPr lang="en-US"/>
              <a:t> stores energy in an electrostatic field</a:t>
            </a:r>
          </a:p>
          <a:p>
            <a:pPr marL="344488" indent="-344488">
              <a:buNone/>
            </a:pPr>
            <a:r>
              <a:rPr lang="en-US"/>
              <a:t>The unit of measure for electrical energy is the </a:t>
            </a:r>
            <a:r>
              <a:rPr lang="en-US" b="1"/>
              <a:t>Joule</a:t>
            </a:r>
          </a:p>
          <a:p>
            <a:pPr marL="344488" indent="-344488">
              <a:buNone/>
            </a:pPr>
            <a:r>
              <a:rPr lang="en-US"/>
              <a:t>Potential energy can be stored in an </a:t>
            </a:r>
            <a:r>
              <a:rPr lang="en-US" b="1"/>
              <a:t>electrostatic field</a:t>
            </a:r>
          </a:p>
        </p:txBody>
      </p:sp>
      <p:sp>
        <p:nvSpPr>
          <p:cNvPr id="4" name="Footer Placeholder 3"/>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Resistors in series</a:t>
            </a:r>
          </a:p>
        </p:txBody>
      </p:sp>
      <p:sp>
        <p:nvSpPr>
          <p:cNvPr id="3" name="Content Placeholder 2"/>
          <p:cNvSpPr>
            <a:spLocks noGrp="1"/>
          </p:cNvSpPr>
          <p:nvPr>
            <p:ph sz="half" idx="1"/>
          </p:nvPr>
        </p:nvSpPr>
        <p:spPr/>
        <p:txBody>
          <a:bodyPr/>
          <a:lstStyle/>
          <a:p>
            <a:pPr>
              <a:buNone/>
            </a:pPr>
            <a:r>
              <a:rPr lang="en-US"/>
              <a:t>Values add</a:t>
            </a:r>
          </a:p>
          <a:p>
            <a:pPr>
              <a:buNone/>
            </a:pPr>
            <a:r>
              <a:rPr lang="en-US"/>
              <a:t>R</a:t>
            </a:r>
            <a:r>
              <a:rPr lang="en-US" sz="2000" baseline="-25000"/>
              <a:t>total</a:t>
            </a:r>
            <a:r>
              <a:rPr lang="en-US"/>
              <a:t> = R</a:t>
            </a:r>
            <a:r>
              <a:rPr lang="en-US" sz="2000" baseline="-25000"/>
              <a:t>1</a:t>
            </a:r>
            <a:r>
              <a:rPr lang="en-US"/>
              <a:t> + R</a:t>
            </a:r>
            <a:r>
              <a:rPr lang="en-US" sz="2000" baseline="-25000"/>
              <a:t>2</a:t>
            </a:r>
            <a:endParaRPr lang="en-US" baseline="-25000"/>
          </a:p>
          <a:p>
            <a:pPr>
              <a:buNone/>
            </a:pPr>
            <a:endParaRPr lang="en-US"/>
          </a:p>
          <a:p>
            <a:pPr>
              <a:buNone/>
            </a:pPr>
            <a:r>
              <a:rPr lang="en-US"/>
              <a:t>If R</a:t>
            </a:r>
            <a:r>
              <a:rPr lang="en-US" sz="2000" baseline="-25000"/>
              <a:t>1</a:t>
            </a:r>
            <a:r>
              <a:rPr lang="en-US"/>
              <a:t> = 15 </a:t>
            </a:r>
            <a:r>
              <a:rPr lang="el-GR"/>
              <a:t>Ω</a:t>
            </a:r>
            <a:r>
              <a:rPr lang="en-US"/>
              <a:t> and R</a:t>
            </a:r>
            <a:r>
              <a:rPr lang="en-US" sz="2000" baseline="-25000"/>
              <a:t>2</a:t>
            </a:r>
            <a:r>
              <a:rPr lang="en-US"/>
              <a:t> = 25 </a:t>
            </a:r>
            <a:r>
              <a:rPr lang="el-GR"/>
              <a:t>Ω</a:t>
            </a:r>
            <a:r>
              <a:rPr lang="en-US"/>
              <a:t>, then R</a:t>
            </a:r>
            <a:r>
              <a:rPr lang="en-US" sz="2000" baseline="-25000"/>
              <a:t>total</a:t>
            </a:r>
            <a:r>
              <a:rPr lang="en-US"/>
              <a:t> =</a:t>
            </a:r>
          </a:p>
          <a:p>
            <a:pPr>
              <a:buNone/>
            </a:pPr>
            <a:r>
              <a:rPr lang="en-US"/>
              <a:t>40 </a:t>
            </a:r>
            <a:r>
              <a:rPr lang="el-GR"/>
              <a:t>Ω</a:t>
            </a:r>
            <a:endParaRPr lang="en-US"/>
          </a:p>
        </p:txBody>
      </p:sp>
      <p:sp>
        <p:nvSpPr>
          <p:cNvPr id="4" name="Content Placeholder 3"/>
          <p:cNvSpPr>
            <a:spLocks noGrp="1"/>
          </p:cNvSpPr>
          <p:nvPr>
            <p:ph sz="half" idx="2"/>
          </p:nvPr>
        </p:nvSpPr>
        <p:spPr/>
        <p:txBody>
          <a:bodyPr/>
          <a:lstStyle/>
          <a:p>
            <a:pPr>
              <a:buNone/>
            </a:pPr>
            <a:r>
              <a:rPr lang="en-US"/>
              <a:t> </a:t>
            </a:r>
          </a:p>
        </p:txBody>
      </p:sp>
      <p:pic>
        <p:nvPicPr>
          <p:cNvPr id="46081" name="Picture 1" descr="C:\Noji\Docs\Ham\Class\Resistors-Series.png"/>
          <p:cNvPicPr>
            <a:picLocks noChangeAspect="1" noChangeArrowheads="1"/>
          </p:cNvPicPr>
          <p:nvPr/>
        </p:nvPicPr>
        <p:blipFill>
          <a:blip r:embed="rId3" cstate="print"/>
          <a:srcRect/>
          <a:stretch>
            <a:fillRect/>
          </a:stretch>
        </p:blipFill>
        <p:spPr bwMode="auto">
          <a:xfrm>
            <a:off x="4648200" y="1828800"/>
            <a:ext cx="3972910" cy="1371600"/>
          </a:xfrm>
          <a:prstGeom prst="rect">
            <a:avLst/>
          </a:prstGeom>
          <a:noFill/>
        </p:spPr>
      </p:pic>
      <p:sp>
        <p:nvSpPr>
          <p:cNvPr id="6" name="Footer Placeholder 5"/>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Resistors in parallel</a:t>
            </a:r>
          </a:p>
        </p:txBody>
      </p:sp>
      <p:sp>
        <p:nvSpPr>
          <p:cNvPr id="3" name="Content Placeholder 2"/>
          <p:cNvSpPr>
            <a:spLocks noGrp="1"/>
          </p:cNvSpPr>
          <p:nvPr>
            <p:ph sz="half" idx="1"/>
          </p:nvPr>
        </p:nvSpPr>
        <p:spPr>
          <a:xfrm>
            <a:off x="457200" y="1600201"/>
            <a:ext cx="4038600" cy="3276599"/>
          </a:xfrm>
        </p:spPr>
        <p:txBody>
          <a:bodyPr/>
          <a:lstStyle/>
          <a:p>
            <a:pPr>
              <a:buNone/>
            </a:pPr>
            <a:r>
              <a:rPr lang="en-US"/>
              <a:t>Reciprocal vales add to a </a:t>
            </a:r>
            <a:r>
              <a:rPr lang="en-US" b="1"/>
              <a:t>reciprocol total</a:t>
            </a:r>
          </a:p>
          <a:p>
            <a:pPr>
              <a:buNone/>
            </a:pPr>
            <a:r>
              <a:rPr lang="en-US"/>
              <a:t>1/R</a:t>
            </a:r>
            <a:r>
              <a:rPr lang="en-US" sz="2000" baseline="-25000"/>
              <a:t>total</a:t>
            </a:r>
            <a:r>
              <a:rPr lang="en-US"/>
              <a:t> = 1/R</a:t>
            </a:r>
            <a:r>
              <a:rPr lang="en-US" sz="2000" baseline="-25000"/>
              <a:t>1</a:t>
            </a:r>
            <a:r>
              <a:rPr lang="en-US"/>
              <a:t> + 1/R</a:t>
            </a:r>
            <a:r>
              <a:rPr lang="en-US" sz="2000" baseline="-25000"/>
              <a:t>2</a:t>
            </a:r>
            <a:endParaRPr lang="en-US" baseline="-25000"/>
          </a:p>
          <a:p>
            <a:pPr>
              <a:buNone/>
            </a:pPr>
            <a:endParaRPr lang="en-US" sz="1000"/>
          </a:p>
          <a:p>
            <a:pPr>
              <a:buNone/>
            </a:pPr>
            <a:endParaRPr lang="en-US" sz="1000"/>
          </a:p>
          <a:p>
            <a:pPr>
              <a:buNone/>
            </a:pPr>
            <a:r>
              <a:rPr lang="en-US"/>
              <a:t>If R</a:t>
            </a:r>
            <a:r>
              <a:rPr lang="en-US" sz="2000" baseline="-25000"/>
              <a:t>1</a:t>
            </a:r>
            <a:r>
              <a:rPr lang="en-US"/>
              <a:t> = 20 </a:t>
            </a:r>
            <a:r>
              <a:rPr lang="el-GR"/>
              <a:t>Ω</a:t>
            </a:r>
            <a:r>
              <a:rPr lang="en-US"/>
              <a:t> and R</a:t>
            </a:r>
            <a:r>
              <a:rPr lang="en-US" sz="2000" baseline="-25000"/>
              <a:t>2</a:t>
            </a:r>
            <a:r>
              <a:rPr lang="en-US"/>
              <a:t> = 20 </a:t>
            </a:r>
            <a:r>
              <a:rPr lang="el-GR"/>
              <a:t>Ω</a:t>
            </a:r>
            <a:r>
              <a:rPr lang="en-US"/>
              <a:t>, then R</a:t>
            </a:r>
            <a:r>
              <a:rPr lang="en-US" sz="2000" baseline="-25000"/>
              <a:t>total</a:t>
            </a:r>
            <a:r>
              <a:rPr lang="en-US"/>
              <a:t> =</a:t>
            </a:r>
          </a:p>
          <a:p>
            <a:pPr>
              <a:buNone/>
            </a:pPr>
            <a:r>
              <a:rPr lang="en-US"/>
              <a:t>10 </a:t>
            </a:r>
            <a:r>
              <a:rPr lang="el-GR"/>
              <a:t>Ω</a:t>
            </a:r>
            <a:endParaRPr lang="en-US"/>
          </a:p>
        </p:txBody>
      </p:sp>
      <p:sp>
        <p:nvSpPr>
          <p:cNvPr id="4" name="Content Placeholder 3"/>
          <p:cNvSpPr>
            <a:spLocks noGrp="1"/>
          </p:cNvSpPr>
          <p:nvPr>
            <p:ph sz="half" idx="2"/>
          </p:nvPr>
        </p:nvSpPr>
        <p:spPr/>
        <p:txBody>
          <a:bodyPr/>
          <a:lstStyle/>
          <a:p>
            <a:pPr>
              <a:buNone/>
            </a:pPr>
            <a:r>
              <a:rPr lang="en-US"/>
              <a:t> </a:t>
            </a:r>
          </a:p>
        </p:txBody>
      </p:sp>
      <p:pic>
        <p:nvPicPr>
          <p:cNvPr id="45057" name="Picture 1" descr="C:\Noji\Docs\Ham\Class\Resistors-Parallel.png"/>
          <p:cNvPicPr>
            <a:picLocks noChangeAspect="1" noChangeArrowheads="1"/>
          </p:cNvPicPr>
          <p:nvPr/>
        </p:nvPicPr>
        <p:blipFill>
          <a:blip r:embed="rId3" cstate="print"/>
          <a:srcRect/>
          <a:stretch>
            <a:fillRect/>
          </a:stretch>
        </p:blipFill>
        <p:spPr bwMode="auto">
          <a:xfrm>
            <a:off x="4800600" y="1752600"/>
            <a:ext cx="3721100" cy="2184400"/>
          </a:xfrm>
          <a:prstGeom prst="rect">
            <a:avLst/>
          </a:prstGeom>
          <a:noFill/>
        </p:spPr>
      </p:pic>
      <p:sp>
        <p:nvSpPr>
          <p:cNvPr id="6" name="Footer Placeholder 5"/>
          <p:cNvSpPr>
            <a:spLocks noGrp="1"/>
          </p:cNvSpPr>
          <p:nvPr>
            <p:ph type="ftr" sz="quarter" idx="11"/>
          </p:nvPr>
        </p:nvSpPr>
        <p:spPr/>
        <p:txBody>
          <a:bodyPr/>
          <a:lstStyle/>
          <a:p>
            <a:r>
              <a:rPr lang="en-US"/>
              <a:t>Copyright © 2026 Noji Ratzlaff</a:t>
            </a:r>
          </a:p>
        </p:txBody>
      </p:sp>
      <p:sp>
        <p:nvSpPr>
          <p:cNvPr id="7" name="Content Placeholder 2"/>
          <p:cNvSpPr txBox="1">
            <a:spLocks/>
          </p:cNvSpPr>
          <p:nvPr/>
        </p:nvSpPr>
        <p:spPr>
          <a:xfrm>
            <a:off x="457200" y="4953000"/>
            <a:ext cx="8153400" cy="1447800"/>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800">
                <a:latin typeface="Calibri" pitchFamily="34" charset="0"/>
              </a:rPr>
              <a:t>Two-resistor shortcut : </a:t>
            </a:r>
            <a:r>
              <a:rPr lang="en-US" sz="2800" b="1" i="1">
                <a:latin typeface="Calibri" pitchFamily="34" charset="0"/>
              </a:rPr>
              <a:t>product over the sum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a:ln>
                  <a:noFill/>
                </a:ln>
                <a:solidFill>
                  <a:schemeClr val="tx1"/>
                </a:solidFill>
                <a:effectLst/>
                <a:uLnTx/>
                <a:uFillTx/>
                <a:latin typeface="Calibri" pitchFamily="34" charset="0"/>
              </a:rPr>
              <a:t>20 </a:t>
            </a:r>
            <a:r>
              <a:rPr kumimoji="0" lang="el-GR" sz="2800" b="0" i="0" u="none" strike="noStrike" kern="1200" cap="none" spc="0" normalizeH="0" baseline="0" noProof="0">
                <a:ln>
                  <a:noFill/>
                </a:ln>
                <a:solidFill>
                  <a:schemeClr val="tx1"/>
                </a:solidFill>
                <a:effectLst/>
                <a:uLnTx/>
                <a:uFillTx/>
                <a:latin typeface="Calibri" pitchFamily="34" charset="0"/>
              </a:rPr>
              <a:t>Ω</a:t>
            </a:r>
            <a:r>
              <a:rPr kumimoji="0" lang="en-US" sz="2800" b="0" i="0" u="none" strike="noStrike" kern="1200" cap="none" spc="0" normalizeH="0" baseline="0" noProof="0">
                <a:ln>
                  <a:noFill/>
                </a:ln>
                <a:solidFill>
                  <a:schemeClr val="tx1"/>
                </a:solidFill>
                <a:effectLst/>
                <a:uLnTx/>
                <a:uFillTx/>
                <a:latin typeface="Calibri" pitchFamily="34" charset="0"/>
              </a:rPr>
              <a:t> || 30</a:t>
            </a:r>
            <a:r>
              <a:rPr kumimoji="0" lang="en-US" sz="2800" b="0" i="0" u="none" strike="noStrike" kern="1200" cap="none" spc="0" normalizeH="0" noProof="0">
                <a:ln>
                  <a:noFill/>
                </a:ln>
                <a:solidFill>
                  <a:schemeClr val="tx1"/>
                </a:solidFill>
                <a:effectLst/>
                <a:uLnTx/>
                <a:uFillTx/>
                <a:latin typeface="Calibri" pitchFamily="34" charset="0"/>
              </a:rPr>
              <a:t> </a:t>
            </a:r>
            <a:r>
              <a:rPr kumimoji="0" lang="el-GR" sz="2800" b="0" i="0" u="none" strike="noStrike" kern="1200" cap="none" spc="0" normalizeH="0" noProof="0">
                <a:ln>
                  <a:noFill/>
                </a:ln>
                <a:solidFill>
                  <a:schemeClr val="tx1"/>
                </a:solidFill>
                <a:effectLst/>
                <a:uLnTx/>
                <a:uFillTx/>
                <a:latin typeface="Calibri" pitchFamily="34" charset="0"/>
              </a:rPr>
              <a:t>Ω</a:t>
            </a:r>
            <a:r>
              <a:rPr kumimoji="0" lang="en-US" sz="2800" b="0" i="0" u="none" strike="noStrike" kern="1200" cap="none" spc="0" normalizeH="0" noProof="0">
                <a:ln>
                  <a:noFill/>
                </a:ln>
                <a:solidFill>
                  <a:schemeClr val="tx1"/>
                </a:solidFill>
                <a:effectLst/>
                <a:uLnTx/>
                <a:uFillTx/>
                <a:latin typeface="Calibri" pitchFamily="34" charset="0"/>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800">
                <a:latin typeface="Calibri" pitchFamily="34" charset="0"/>
              </a:rPr>
              <a:t>	</a:t>
            </a:r>
            <a:r>
              <a:rPr kumimoji="0" lang="en-US" sz="2800" b="0" i="0" u="none" strike="noStrike" kern="1200" cap="none" spc="0" normalizeH="0" noProof="0">
                <a:ln>
                  <a:noFill/>
                </a:ln>
                <a:solidFill>
                  <a:schemeClr val="tx1"/>
                </a:solidFill>
                <a:effectLst/>
                <a:uLnTx/>
                <a:uFillTx/>
                <a:latin typeface="Calibri" pitchFamily="34" charset="0"/>
              </a:rPr>
              <a:t>(20 </a:t>
            </a:r>
            <a:r>
              <a:rPr kumimoji="0" lang="el-GR" sz="2800" b="0" i="0" u="none" strike="noStrike" kern="1200" cap="none" spc="0" normalizeH="0" noProof="0">
                <a:ln>
                  <a:noFill/>
                </a:ln>
                <a:solidFill>
                  <a:schemeClr val="tx1"/>
                </a:solidFill>
                <a:effectLst/>
                <a:uLnTx/>
                <a:uFillTx/>
                <a:latin typeface="Calibri" pitchFamily="34" charset="0"/>
              </a:rPr>
              <a:t>Ω</a:t>
            </a:r>
            <a:r>
              <a:rPr kumimoji="0" lang="en-US" sz="2800" b="0" i="0" u="none" strike="noStrike" kern="1200" cap="none" spc="0" normalizeH="0" noProof="0">
                <a:ln>
                  <a:noFill/>
                </a:ln>
                <a:solidFill>
                  <a:schemeClr val="tx1"/>
                </a:solidFill>
                <a:effectLst/>
                <a:uLnTx/>
                <a:uFillTx/>
                <a:latin typeface="Calibri" pitchFamily="34" charset="0"/>
              </a:rPr>
              <a:t> X 30 </a:t>
            </a:r>
            <a:r>
              <a:rPr kumimoji="0" lang="el-GR" sz="2800" b="0" i="0" u="none" strike="noStrike" kern="1200" cap="none" spc="0" normalizeH="0" noProof="0">
                <a:ln>
                  <a:noFill/>
                </a:ln>
                <a:solidFill>
                  <a:schemeClr val="tx1"/>
                </a:solidFill>
                <a:effectLst/>
                <a:uLnTx/>
                <a:uFillTx/>
                <a:latin typeface="Calibri" pitchFamily="34" charset="0"/>
              </a:rPr>
              <a:t>Ω</a:t>
            </a:r>
            <a:r>
              <a:rPr kumimoji="0" lang="en-US" sz="2800" b="0" i="0" u="none" strike="noStrike" kern="1200" cap="none" spc="0" normalizeH="0" noProof="0">
                <a:ln>
                  <a:noFill/>
                </a:ln>
                <a:solidFill>
                  <a:schemeClr val="tx1"/>
                </a:solidFill>
                <a:effectLst/>
                <a:uLnTx/>
                <a:uFillTx/>
                <a:latin typeface="Calibri" pitchFamily="34" charset="0"/>
              </a:rPr>
              <a:t>) / (20 </a:t>
            </a:r>
            <a:r>
              <a:rPr kumimoji="0" lang="el-GR" sz="2800" b="0" i="0" u="none" strike="noStrike" kern="1200" cap="none" spc="0" normalizeH="0" noProof="0">
                <a:ln>
                  <a:noFill/>
                </a:ln>
                <a:solidFill>
                  <a:schemeClr val="tx1"/>
                </a:solidFill>
                <a:effectLst/>
                <a:uLnTx/>
                <a:uFillTx/>
                <a:latin typeface="Calibri" pitchFamily="34" charset="0"/>
              </a:rPr>
              <a:t>Ω</a:t>
            </a:r>
            <a:r>
              <a:rPr kumimoji="0" lang="en-US" sz="2800" b="0" i="0" u="none" strike="noStrike" kern="1200" cap="none" spc="0" normalizeH="0" noProof="0">
                <a:ln>
                  <a:noFill/>
                </a:ln>
                <a:solidFill>
                  <a:schemeClr val="tx1"/>
                </a:solidFill>
                <a:effectLst/>
                <a:uLnTx/>
                <a:uFillTx/>
                <a:latin typeface="Calibri" pitchFamily="34" charset="0"/>
              </a:rPr>
              <a:t> + 30 </a:t>
            </a:r>
            <a:r>
              <a:rPr kumimoji="0" lang="el-GR" sz="2800" b="0" i="0" u="none" strike="noStrike" kern="1200" cap="none" spc="0" normalizeH="0" noProof="0">
                <a:ln>
                  <a:noFill/>
                </a:ln>
                <a:solidFill>
                  <a:schemeClr val="tx1"/>
                </a:solidFill>
                <a:effectLst/>
                <a:uLnTx/>
                <a:uFillTx/>
                <a:latin typeface="Calibri" pitchFamily="34" charset="0"/>
              </a:rPr>
              <a:t>Ω</a:t>
            </a:r>
            <a:r>
              <a:rPr kumimoji="0" lang="en-US" sz="2800" b="0" i="0" u="none" strike="noStrike" kern="1200" cap="none" spc="0" normalizeH="0" noProof="0">
                <a:ln>
                  <a:noFill/>
                </a:ln>
                <a:solidFill>
                  <a:schemeClr val="tx1"/>
                </a:solidFill>
                <a:effectLst/>
                <a:uLnTx/>
                <a:uFillTx/>
                <a:latin typeface="Calibri" pitchFamily="34" charset="0"/>
              </a:rPr>
              <a:t>) = 12 </a:t>
            </a:r>
            <a:r>
              <a:rPr kumimoji="0" lang="el-GR" sz="2800" b="0" i="0" u="none" strike="noStrike" kern="1200" cap="none" spc="0" normalizeH="0" noProof="0">
                <a:ln>
                  <a:noFill/>
                </a:ln>
                <a:solidFill>
                  <a:schemeClr val="tx1"/>
                </a:solidFill>
                <a:effectLst/>
                <a:uLnTx/>
                <a:uFillTx/>
                <a:latin typeface="Calibri" pitchFamily="34" charset="0"/>
              </a:rPr>
              <a:t>Ω</a:t>
            </a:r>
            <a:endParaRPr kumimoji="0" lang="en-US" sz="2800" b="0" i="0" u="none" strike="noStrike" kern="1200" cap="none" spc="0" normalizeH="0" baseline="0" noProof="0">
              <a:ln>
                <a:noFill/>
              </a:ln>
              <a:solidFill>
                <a:schemeClr val="tx1"/>
              </a:solidFill>
              <a:effectLst/>
              <a:uLnTx/>
              <a:uFillTx/>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Inductors</a:t>
            </a:r>
          </a:p>
        </p:txBody>
      </p:sp>
      <p:sp>
        <p:nvSpPr>
          <p:cNvPr id="3" name="Content Placeholder 2"/>
          <p:cNvSpPr>
            <a:spLocks noGrp="1"/>
          </p:cNvSpPr>
          <p:nvPr>
            <p:ph sz="half" idx="1"/>
          </p:nvPr>
        </p:nvSpPr>
        <p:spPr>
          <a:xfrm>
            <a:off x="457200" y="1600200"/>
            <a:ext cx="4343400" cy="4525963"/>
          </a:xfrm>
        </p:spPr>
        <p:txBody>
          <a:bodyPr>
            <a:normAutofit/>
          </a:bodyPr>
          <a:lstStyle/>
          <a:p>
            <a:pPr>
              <a:buNone/>
            </a:pPr>
            <a:r>
              <a:rPr lang="en-US"/>
              <a:t>Inductance</a:t>
            </a:r>
          </a:p>
          <a:p>
            <a:pPr>
              <a:buNone/>
            </a:pPr>
            <a:r>
              <a:rPr lang="en-US"/>
              <a:t>Measured in henries (H)</a:t>
            </a:r>
          </a:p>
          <a:p>
            <a:pPr>
              <a:buNone/>
            </a:pPr>
            <a:endParaRPr lang="en-US"/>
          </a:p>
          <a:p>
            <a:pPr>
              <a:buNone/>
            </a:pPr>
            <a:r>
              <a:rPr lang="en-US"/>
              <a:t>Opposes current change</a:t>
            </a:r>
          </a:p>
          <a:p>
            <a:pPr>
              <a:buNone/>
            </a:pPr>
            <a:endParaRPr lang="en-US"/>
          </a:p>
          <a:p>
            <a:pPr>
              <a:buNone/>
            </a:pPr>
            <a:endParaRPr lang="en-US"/>
          </a:p>
          <a:p>
            <a:pPr>
              <a:buNone/>
            </a:pPr>
            <a:r>
              <a:rPr lang="en-US" b="1" i="1"/>
              <a:t>Opposition to current flow increases with frequency</a:t>
            </a:r>
          </a:p>
        </p:txBody>
      </p:sp>
      <p:sp>
        <p:nvSpPr>
          <p:cNvPr id="4" name="Content Placeholder 3"/>
          <p:cNvSpPr>
            <a:spLocks noGrp="1"/>
          </p:cNvSpPr>
          <p:nvPr>
            <p:ph sz="half" idx="2"/>
          </p:nvPr>
        </p:nvSpPr>
        <p:spPr/>
        <p:txBody>
          <a:bodyPr>
            <a:normAutofit/>
          </a:bodyPr>
          <a:lstStyle/>
          <a:p>
            <a:pPr>
              <a:buNone/>
            </a:pPr>
            <a:endParaRPr lang="en-US"/>
          </a:p>
          <a:p>
            <a:pPr>
              <a:buNone/>
            </a:pPr>
            <a:endParaRPr lang="en-US"/>
          </a:p>
          <a:p>
            <a:pPr>
              <a:buNone/>
            </a:pPr>
            <a:endParaRPr lang="en-US"/>
          </a:p>
          <a:p>
            <a:pPr>
              <a:buNone/>
            </a:pPr>
            <a:endParaRPr lang="en-US"/>
          </a:p>
          <a:p>
            <a:pPr>
              <a:buNone/>
            </a:pPr>
            <a:endParaRPr lang="en-US"/>
          </a:p>
          <a:p>
            <a:pPr>
              <a:buNone/>
            </a:pPr>
            <a:endParaRPr lang="en-US"/>
          </a:p>
          <a:p>
            <a:pPr>
              <a:buNone/>
            </a:pPr>
            <a:endParaRPr lang="en-US"/>
          </a:p>
          <a:p>
            <a:pPr>
              <a:buNone/>
            </a:pPr>
            <a:endParaRPr lang="en-US"/>
          </a:p>
        </p:txBody>
      </p:sp>
      <p:pic>
        <p:nvPicPr>
          <p:cNvPr id="37891" name="Picture 3" descr="C:\Noji\Web\hamradio\img\Inductor-Symbols.gif"/>
          <p:cNvPicPr>
            <a:picLocks noChangeAspect="1" noChangeArrowheads="1"/>
          </p:cNvPicPr>
          <p:nvPr/>
        </p:nvPicPr>
        <p:blipFill>
          <a:blip r:embed="rId2" cstate="print"/>
          <a:srcRect/>
          <a:stretch>
            <a:fillRect/>
          </a:stretch>
        </p:blipFill>
        <p:spPr bwMode="auto">
          <a:xfrm>
            <a:off x="6400800" y="5410200"/>
            <a:ext cx="1104900" cy="838200"/>
          </a:xfrm>
          <a:prstGeom prst="rect">
            <a:avLst/>
          </a:prstGeom>
          <a:noFill/>
        </p:spPr>
      </p:pic>
      <p:pic>
        <p:nvPicPr>
          <p:cNvPr id="44033" name="Picture 1" descr="C:\Noji\Web\hamradio\img\Inductors.png"/>
          <p:cNvPicPr>
            <a:picLocks noChangeAspect="1" noChangeArrowheads="1"/>
          </p:cNvPicPr>
          <p:nvPr/>
        </p:nvPicPr>
        <p:blipFill>
          <a:blip r:embed="rId3" cstate="print"/>
          <a:srcRect/>
          <a:stretch>
            <a:fillRect/>
          </a:stretch>
        </p:blipFill>
        <p:spPr bwMode="auto">
          <a:xfrm>
            <a:off x="4953000" y="1371600"/>
            <a:ext cx="3759200" cy="3759200"/>
          </a:xfrm>
          <a:prstGeom prst="rect">
            <a:avLst/>
          </a:prstGeom>
          <a:noFill/>
        </p:spPr>
      </p:pic>
      <p:sp>
        <p:nvSpPr>
          <p:cNvPr id="7" name="Footer Placeholder 6"/>
          <p:cNvSpPr>
            <a:spLocks noGrp="1"/>
          </p:cNvSpPr>
          <p:nvPr>
            <p:ph type="ftr" sz="quarter" idx="11"/>
          </p:nvPr>
        </p:nvSpPr>
        <p:spPr/>
        <p:txBody>
          <a:bodyPr/>
          <a:lstStyle/>
          <a:p>
            <a:r>
              <a:rPr lang="en-US"/>
              <a:t>Copyright © 2026 Noji Ratzlaff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166421</TotalTime>
  <Words>4907</Words>
  <Application>Microsoft Office PowerPoint</Application>
  <PresentationFormat>On-screen Show (4:3)</PresentationFormat>
  <Paragraphs>633</Paragraphs>
  <Slides>60</Slides>
  <Notes>46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Calibri</vt:lpstr>
      <vt:lpstr>Lucida Sans</vt:lpstr>
      <vt:lpstr>Office Theme</vt:lpstr>
      <vt:lpstr>Ham Radio Extra Class License Day 2</vt:lpstr>
      <vt:lpstr>HamStudy progress</vt:lpstr>
      <vt:lpstr>What we plan to accomplish today</vt:lpstr>
      <vt:lpstr>E5 : Electrical principles</vt:lpstr>
      <vt:lpstr>Current flow</vt:lpstr>
      <vt:lpstr>Resistors</vt:lpstr>
      <vt:lpstr>Resistors in series</vt:lpstr>
      <vt:lpstr>Resistors in parallel</vt:lpstr>
      <vt:lpstr>Inductors</vt:lpstr>
      <vt:lpstr>Inductors in series</vt:lpstr>
      <vt:lpstr>Inductors in parallel</vt:lpstr>
      <vt:lpstr>Capacitors</vt:lpstr>
      <vt:lpstr>Capacitors in series</vt:lpstr>
      <vt:lpstr>Capacitors in parallel</vt:lpstr>
      <vt:lpstr>Trigonometry review</vt:lpstr>
      <vt:lpstr>Impedance</vt:lpstr>
      <vt:lpstr>Reactance</vt:lpstr>
      <vt:lpstr>Inductive reactance</vt:lpstr>
      <vt:lpstr>Capacitive reactance</vt:lpstr>
      <vt:lpstr>Resonance</vt:lpstr>
      <vt:lpstr>Rectangular coordinates</vt:lpstr>
      <vt:lpstr>Calculator exercise : plot Z</vt:lpstr>
      <vt:lpstr>Polar coordinates</vt:lpstr>
      <vt:lpstr>Rectangular ― polar conversion</vt:lpstr>
      <vt:lpstr>Admittance</vt:lpstr>
      <vt:lpstr>Voltage and current in-phase</vt:lpstr>
      <vt:lpstr>Inductor voltage leads current</vt:lpstr>
      <vt:lpstr>Capacitor current leads voltage</vt:lpstr>
      <vt:lpstr>ELI the ICE man</vt:lpstr>
      <vt:lpstr>Series RLC calculation quiz</vt:lpstr>
      <vt:lpstr>LC charge and discharge</vt:lpstr>
      <vt:lpstr>Time constants</vt:lpstr>
      <vt:lpstr>Toroids and beads</vt:lpstr>
      <vt:lpstr>Complex power</vt:lpstr>
      <vt:lpstr>Reactive power</vt:lpstr>
      <vt:lpstr>Power triangle</vt:lpstr>
      <vt:lpstr>Power factor</vt:lpstr>
      <vt:lpstr>Skin effect</vt:lpstr>
      <vt:lpstr>E4 : Amateur practices</vt:lpstr>
      <vt:lpstr>Electrical noise</vt:lpstr>
      <vt:lpstr>House noise</vt:lpstr>
      <vt:lpstr>Atmospheric noise</vt:lpstr>
      <vt:lpstr>Other noise sources</vt:lpstr>
      <vt:lpstr>Resolving noise problems</vt:lpstr>
      <vt:lpstr>Noise blanker</vt:lpstr>
      <vt:lpstr>Image interference</vt:lpstr>
      <vt:lpstr>Desensitization</vt:lpstr>
      <vt:lpstr>Receiver noise figure</vt:lpstr>
      <vt:lpstr>Receiver dynamic range</vt:lpstr>
      <vt:lpstr>Intermodulation interference</vt:lpstr>
      <vt:lpstr>Intermodulation products</vt:lpstr>
      <vt:lpstr>Other problems</vt:lpstr>
      <vt:lpstr>Receiver selectivity</vt:lpstr>
      <vt:lpstr>Oscilloscope</vt:lpstr>
      <vt:lpstr>Spectrum analyzer</vt:lpstr>
      <vt:lpstr>Frequency counter</vt:lpstr>
      <vt:lpstr>End of Day 2</vt:lpstr>
      <vt:lpstr>Skipped slides</vt:lpstr>
      <vt:lpstr>Electromagnetic field</vt:lpstr>
      <vt:lpstr>Electrostatic field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 Course Day 2</dc:title>
  <dc:subject>Extra Course Day 2</dc:subject>
  <dc:creator>Noji Ratzlaff</dc:creator>
  <cp:keywords>Ham, Amateur, Radio</cp:keywords>
  <cp:lastModifiedBy>Noji Ratzlaff</cp:lastModifiedBy>
  <cp:revision>2813</cp:revision>
  <dcterms:created xsi:type="dcterms:W3CDTF">2013-11-13T03:34:06Z</dcterms:created>
  <dcterms:modified xsi:type="dcterms:W3CDTF">2026-07-13T15:47:36Z</dcterms:modified>
  <cp:category>Ham Radio</cp:category>
</cp:coreProperties>
</file>