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459" r:id="rId3"/>
    <p:sldId id="414" r:id="rId4"/>
    <p:sldId id="441" r:id="rId5"/>
    <p:sldId id="442" r:id="rId6"/>
    <p:sldId id="462" r:id="rId7"/>
    <p:sldId id="460" r:id="rId8"/>
    <p:sldId id="461" r:id="rId9"/>
    <p:sldId id="463" r:id="rId10"/>
    <p:sldId id="464" r:id="rId11"/>
    <p:sldId id="465" r:id="rId12"/>
    <p:sldId id="466" r:id="rId13"/>
    <p:sldId id="467" r:id="rId14"/>
    <p:sldId id="468" r:id="rId15"/>
    <p:sldId id="469" r:id="rId16"/>
    <p:sldId id="470" r:id="rId17"/>
    <p:sldId id="471" r:id="rId18"/>
    <p:sldId id="45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+EVMeaJ+gTvbhQ9JyNjug==" hashData="OHKBiEOPnmEtO6JYMOWwp2SUeec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69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2" autoAdjust="0"/>
    <p:restoredTop sz="94807" autoAdjust="0"/>
  </p:normalViewPr>
  <p:slideViewPr>
    <p:cSldViewPr>
      <p:cViewPr varScale="1">
        <p:scale>
          <a:sx n="77" d="100"/>
          <a:sy n="77" d="100"/>
        </p:scale>
        <p:origin x="4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18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0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FF3CDF-D772-4DD3-9DCD-7CF477F584FB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DE2791-D9C1-48EF-8877-442B4E1666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303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45D8DE-E5D5-4A44-9F15-45462D0A2BC8}" type="datetimeFigureOut">
              <a:rPr lang="en-US" smtClean="0"/>
              <a:pPr/>
              <a:t>10/15/2026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E41076-8C3C-403C-9443-39822D89CB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642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E41076-8C3C-403C-9443-39822D89CBD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Calibri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fld id="{8B1D61D8-5F9C-4096-B1A1-C68E0F946D1B}" type="datetime1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r>
              <a:rPr lang="en-US"/>
              <a:t>Copyright © 2026 Noji Ratzlaff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80DA9-2E75-4023-B553-006FBE399E52}" type="datetime1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fld id="{BCB82E33-1CF6-44AE-A31A-969B9C205D2F}" type="datetime1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r>
              <a:rPr lang="en-US"/>
              <a:t>Copyright © 2026 Noji Ratzlaff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1322F-655F-42A2-9C53-23C675BC19FA}" type="datetime1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99573-AB06-432A-B27D-A2866B6F48F1}" type="datetime1">
              <a:rPr lang="en-US" smtClean="0"/>
              <a:t>10/16/2026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C4CDD-E5DB-4B81-928D-F59D2989122F}" type="datetime1">
              <a:rPr lang="en-US" smtClean="0"/>
              <a:t>10/16/2026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B859-2C92-4D47-9B58-F2D2F1009B8A}" type="datetime1">
              <a:rPr lang="en-US" smtClean="0"/>
              <a:t>10/16/2026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A6740-8CDB-47D3-8C9C-9007328E6A05}" type="datetime1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A0DEF-CCE5-4C33-900E-CDB589DCE0A1}" type="datetime1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974B0-B3A6-49EE-92BF-E6BEDF6285F2}" type="datetime1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12C-B6D9-4A23-AB19-4A01F8872C6D}" type="datetime1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0F413-7C1E-47AE-87FE-49C16D47E920}" type="datetime1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Copyright © 2026 Noji Ratzlaff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CE5B4-7B7B-4FA6-8090-4036DA30DF3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libri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libri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libri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libri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libri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noji.com/hamradio/pdf-ppt/noji/Noji-Article-Dual-Band-Satellite-Yagi.pdf" TargetMode="Externa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noji.com/hamradio/pdf-ppt/noji/Noji-Article-Satellite-Work.pdf" TargetMode="Externa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1"/>
            <a:ext cx="77724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Satellite Operation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2857500" y="2362200"/>
            <a:ext cx="3429000" cy="1219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200" b="1" dirty="0">
                <a:solidFill>
                  <a:srgbClr val="D2691E"/>
                </a:solidFill>
                <a:latin typeface="Calibri" pitchFamily="34" charset="0"/>
              </a:rPr>
              <a:t>Noji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D2691E"/>
                </a:solidFill>
                <a:effectLst/>
                <a:uLnTx/>
                <a:uFillTx/>
                <a:latin typeface="Calibri" pitchFamily="34" charset="0"/>
              </a:rPr>
              <a:t> Ratzlaff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200" b="1" dirty="0">
                <a:solidFill>
                  <a:srgbClr val="D2691E"/>
                </a:solidFill>
                <a:latin typeface="Calibri" pitchFamily="34" charset="0"/>
              </a:rPr>
              <a:t>KNØJI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D2691E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371600" y="5029200"/>
            <a:ext cx="64008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itchFamily="34" charset="0"/>
              </a:rPr>
              <a:t>noji.com/hamradio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50EDA925-6D05-BC2D-9658-2AE549CF15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400" dirty="0"/>
              <a:t>Satellites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half" idx="2"/>
          </p:nvPr>
        </p:nvSpPr>
        <p:spPr>
          <a:xfrm>
            <a:off x="457200" y="1066800"/>
            <a:ext cx="8305800" cy="5181600"/>
          </a:xfrm>
        </p:spPr>
        <p:txBody>
          <a:bodyPr>
            <a:noAutofit/>
          </a:bodyPr>
          <a:lstStyle/>
          <a:p>
            <a:r>
              <a:rPr lang="en-US" sz="4000" b="1" dirty="0"/>
              <a:t>A </a:t>
            </a:r>
            <a:r>
              <a:rPr lang="en-US" sz="4000" b="1" dirty="0">
                <a:solidFill>
                  <a:srgbClr val="FF0000"/>
                </a:solidFill>
              </a:rPr>
              <a:t>variety</a:t>
            </a:r>
            <a:r>
              <a:rPr lang="en-US" sz="4000" b="1" dirty="0"/>
              <a:t> of satellite types</a:t>
            </a:r>
          </a:p>
          <a:p>
            <a:r>
              <a:rPr lang="en-US" sz="4000" b="1" dirty="0"/>
              <a:t>We’re addressing </a:t>
            </a:r>
            <a:r>
              <a:rPr lang="en-US" sz="4000" b="1" dirty="0">
                <a:solidFill>
                  <a:srgbClr val="FF0000"/>
                </a:solidFill>
              </a:rPr>
              <a:t>artificial satellites</a:t>
            </a:r>
            <a:r>
              <a:rPr lang="en-US" sz="4000" b="1" dirty="0"/>
              <a:t> 	that orbit the Earth</a:t>
            </a:r>
          </a:p>
          <a:p>
            <a:r>
              <a:rPr lang="en-US" sz="4000" b="1" dirty="0"/>
              <a:t>More specifically, </a:t>
            </a:r>
            <a:r>
              <a:rPr lang="en-US" sz="4000" b="1" dirty="0">
                <a:solidFill>
                  <a:srgbClr val="FF0000"/>
                </a:solidFill>
              </a:rPr>
              <a:t>amateur radio 	satellites</a:t>
            </a:r>
          </a:p>
          <a:p>
            <a:r>
              <a:rPr lang="en-US" sz="4000" b="1" dirty="0"/>
              <a:t>BTW, the </a:t>
            </a:r>
            <a:r>
              <a:rPr lang="en-US" sz="4000" b="1" dirty="0">
                <a:solidFill>
                  <a:srgbClr val="FF0000"/>
                </a:solidFill>
              </a:rPr>
              <a:t>ISS</a:t>
            </a:r>
            <a:r>
              <a:rPr lang="en-US" sz="4000" b="1" dirty="0"/>
              <a:t> is also a satellite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</p:spTree>
    <p:extLst>
      <p:ext uri="{BB962C8B-B14F-4D97-AF65-F5344CB8AC3E}">
        <p14:creationId xmlns:p14="http://schemas.microsoft.com/office/powerpoint/2010/main" val="3930091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400" dirty="0"/>
              <a:t>Our goal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sp>
        <p:nvSpPr>
          <p:cNvPr id="7" name="Text Placeholder 11">
            <a:extLst>
              <a:ext uri="{FF2B5EF4-FFF2-40B4-BE49-F238E27FC236}">
                <a16:creationId xmlns:a16="http://schemas.microsoft.com/office/drawing/2014/main" id="{A35CBC7B-73FF-3216-A091-8F603747C36A}"/>
              </a:ext>
            </a:extLst>
          </p:cNvPr>
          <p:cNvSpPr txBox="1">
            <a:spLocks/>
          </p:cNvSpPr>
          <p:nvPr/>
        </p:nvSpPr>
        <p:spPr>
          <a:xfrm>
            <a:off x="457200" y="952500"/>
            <a:ext cx="8229600" cy="54038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/>
              <a:t>Because each satellite contains a 	</a:t>
            </a:r>
            <a:r>
              <a:rPr lang="en-US" sz="4000" b="1" dirty="0">
                <a:solidFill>
                  <a:srgbClr val="FF0000"/>
                </a:solidFill>
              </a:rPr>
              <a:t>repeater</a:t>
            </a:r>
          </a:p>
          <a:p>
            <a:r>
              <a:rPr lang="en-US" sz="4000" b="1" dirty="0"/>
              <a:t>The objective is to use a satellite to 	</a:t>
            </a:r>
            <a:r>
              <a:rPr lang="en-US" sz="4000" b="1" dirty="0">
                <a:solidFill>
                  <a:srgbClr val="FF0000"/>
                </a:solidFill>
              </a:rPr>
              <a:t>make a contact</a:t>
            </a:r>
            <a:r>
              <a:rPr lang="en-US" sz="4000" b="1" dirty="0"/>
              <a:t> with another ham</a:t>
            </a:r>
          </a:p>
          <a:p>
            <a:r>
              <a:rPr lang="en-US" sz="4000" b="1" dirty="0"/>
              <a:t>Start by making a</a:t>
            </a:r>
          </a:p>
          <a:p>
            <a:r>
              <a:rPr lang="en-US" sz="4000" b="1" dirty="0">
                <a:solidFill>
                  <a:srgbClr val="FF0000"/>
                </a:solidFill>
              </a:rPr>
              <a:t>	dual-band antenna</a:t>
            </a:r>
          </a:p>
          <a:p>
            <a:r>
              <a:rPr lang="en-US" sz="4000" b="1" dirty="0">
                <a:solidFill>
                  <a:srgbClr val="7030A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Here’s the link</a:t>
            </a:r>
            <a:endParaRPr lang="en-US" sz="4000" b="1" dirty="0">
              <a:solidFill>
                <a:srgbClr val="7030A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CFD9CC-B510-C8A4-2EDC-0D16088E5B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599" y="3619501"/>
            <a:ext cx="3403599" cy="25526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400" dirty="0"/>
              <a:t>Your tasks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half" idx="2"/>
          </p:nvPr>
        </p:nvSpPr>
        <p:spPr>
          <a:xfrm>
            <a:off x="457200" y="1066800"/>
            <a:ext cx="8305800" cy="5181600"/>
          </a:xfrm>
        </p:spPr>
        <p:txBody>
          <a:bodyPr>
            <a:noAutofit/>
          </a:bodyPr>
          <a:lstStyle/>
          <a:p>
            <a:r>
              <a:rPr lang="en-US" sz="3600" b="1" dirty="0"/>
              <a:t>Here are the steps (</a:t>
            </a:r>
            <a:r>
              <a:rPr lang="en-US" sz="3600" b="1" dirty="0">
                <a:solidFill>
                  <a:srgbClr val="7030A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 to the steps</a:t>
            </a:r>
            <a:r>
              <a:rPr lang="en-US" sz="3600" b="1" dirty="0"/>
              <a:t>):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200" b="1" dirty="0"/>
              <a:t>Install the </a:t>
            </a:r>
            <a:r>
              <a:rPr lang="en-US" sz="3200" b="1" dirty="0">
                <a:solidFill>
                  <a:srgbClr val="FF0000"/>
                </a:solidFill>
              </a:rPr>
              <a:t>Heavens-Above</a:t>
            </a:r>
            <a:r>
              <a:rPr lang="en-US" sz="3200" b="1" dirty="0"/>
              <a:t> app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200" b="1" dirty="0"/>
              <a:t>Determine your </a:t>
            </a:r>
            <a:r>
              <a:rPr lang="en-US" sz="3200" b="1" dirty="0">
                <a:solidFill>
                  <a:srgbClr val="FF0000"/>
                </a:solidFill>
              </a:rPr>
              <a:t>grid square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200" b="1" dirty="0">
                <a:solidFill>
                  <a:srgbClr val="FF0000"/>
                </a:solidFill>
              </a:rPr>
              <a:t>Decide</a:t>
            </a:r>
            <a:r>
              <a:rPr lang="en-US" sz="3200" b="1" dirty="0"/>
              <a:t> on a satellite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200" b="1" dirty="0">
                <a:solidFill>
                  <a:srgbClr val="FF0000"/>
                </a:solidFill>
              </a:rPr>
              <a:t>Collect</a:t>
            </a:r>
            <a:r>
              <a:rPr lang="en-US" sz="3200" b="1" dirty="0"/>
              <a:t> the satellite info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200" b="1" dirty="0"/>
              <a:t>Set up your </a:t>
            </a:r>
            <a:r>
              <a:rPr lang="en-US" sz="3200" b="1" dirty="0">
                <a:solidFill>
                  <a:srgbClr val="FF0000"/>
                </a:solidFill>
              </a:rPr>
              <a:t>radio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200" b="1" dirty="0">
                <a:solidFill>
                  <a:srgbClr val="FF0000"/>
                </a:solidFill>
              </a:rPr>
              <a:t>Rehearse</a:t>
            </a:r>
            <a:r>
              <a:rPr lang="en-US" sz="3200" b="1" dirty="0"/>
              <a:t> the sweep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200" b="1" dirty="0"/>
              <a:t>Make a </a:t>
            </a:r>
            <a:r>
              <a:rPr lang="en-US" sz="3200" b="1" dirty="0">
                <a:solidFill>
                  <a:srgbClr val="FF0000"/>
                </a:solidFill>
              </a:rPr>
              <a:t>contact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</p:spTree>
    <p:extLst>
      <p:ext uri="{BB962C8B-B14F-4D97-AF65-F5344CB8AC3E}">
        <p14:creationId xmlns:p14="http://schemas.microsoft.com/office/powerpoint/2010/main" val="3071998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Install Heavens-Above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5562600" cy="5403850"/>
          </a:xfrm>
        </p:spPr>
        <p:txBody>
          <a:bodyPr>
            <a:noAutofit/>
          </a:bodyPr>
          <a:lstStyle/>
          <a:p>
            <a:r>
              <a:rPr lang="en-US" sz="3200" b="1" dirty="0"/>
              <a:t>There are others, but this one’s 	my favorite</a:t>
            </a:r>
          </a:p>
          <a:p>
            <a:r>
              <a:rPr lang="en-US" sz="3200" b="1" dirty="0"/>
              <a:t>Go to your </a:t>
            </a:r>
            <a:r>
              <a:rPr lang="en-US" sz="3200" b="1" dirty="0">
                <a:solidFill>
                  <a:srgbClr val="FF0000"/>
                </a:solidFill>
              </a:rPr>
              <a:t>app store</a:t>
            </a:r>
            <a:r>
              <a:rPr lang="en-US" sz="3200" b="1" dirty="0"/>
              <a:t> and 	download it (free)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Start</a:t>
            </a:r>
            <a:r>
              <a:rPr lang="en-US" sz="3200" b="1" dirty="0"/>
              <a:t> the app</a:t>
            </a:r>
          </a:p>
          <a:p>
            <a:r>
              <a:rPr lang="en-US" sz="3200" b="1" dirty="0"/>
              <a:t>Tap </a:t>
            </a:r>
            <a:r>
              <a:rPr lang="en-US" sz="3200" b="1" dirty="0">
                <a:solidFill>
                  <a:srgbClr val="FF0000"/>
                </a:solidFill>
              </a:rPr>
              <a:t>Radio satellites</a:t>
            </a:r>
            <a:r>
              <a:rPr lang="en-US" sz="3200" b="1" dirty="0"/>
              <a:t> and scroll</a:t>
            </a:r>
          </a:p>
          <a:p>
            <a:r>
              <a:rPr lang="en-US" sz="3200" b="1" dirty="0"/>
              <a:t>Some list only downlink; seek 	</a:t>
            </a:r>
            <a:r>
              <a:rPr lang="en-US" sz="3200" b="1" dirty="0">
                <a:solidFill>
                  <a:srgbClr val="FF0000"/>
                </a:solidFill>
              </a:rPr>
              <a:t>both</a:t>
            </a:r>
            <a:r>
              <a:rPr lang="en-US" sz="3200" b="1" dirty="0"/>
              <a:t> uplink and downlink</a:t>
            </a:r>
          </a:p>
          <a:p>
            <a:r>
              <a:rPr lang="en-US" sz="3200" b="1" dirty="0"/>
              <a:t>Dates and times are </a:t>
            </a:r>
            <a:r>
              <a:rPr lang="en-US" sz="3200" b="1" dirty="0">
                <a:solidFill>
                  <a:srgbClr val="FF0000"/>
                </a:solidFill>
              </a:rPr>
              <a:t>local</a:t>
            </a:r>
            <a:r>
              <a:rPr lang="en-US" sz="3200" b="1" dirty="0"/>
              <a:t>       	24-hour, not UTC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B54732-5CDC-BE9C-488B-D9D8D74C4A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989034"/>
            <a:ext cx="2699727" cy="4360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26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3E50C-6001-5A72-16F6-399E97926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0909D8F8-428B-9D5D-A547-3FC13EFEE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Determine your grid square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474CF-20C4-1391-E99E-999E9FE4F4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8229600" cy="5295900"/>
          </a:xfrm>
        </p:spPr>
        <p:txBody>
          <a:bodyPr>
            <a:noAutofit/>
          </a:bodyPr>
          <a:lstStyle/>
          <a:p>
            <a:r>
              <a:rPr lang="en-US" sz="3200" b="1" dirty="0"/>
              <a:t>The Earth is divided into “</a:t>
            </a:r>
            <a:r>
              <a:rPr lang="en-US" sz="3200" b="1" dirty="0">
                <a:solidFill>
                  <a:srgbClr val="FF0000"/>
                </a:solidFill>
              </a:rPr>
              <a:t>squares</a:t>
            </a:r>
            <a:r>
              <a:rPr lang="en-US" sz="3200" b="1" dirty="0"/>
              <a:t>”</a:t>
            </a:r>
          </a:p>
          <a:p>
            <a:endParaRPr lang="en-US" sz="3200" b="1" dirty="0"/>
          </a:p>
          <a:p>
            <a:endParaRPr lang="en-US" sz="3200" b="1" dirty="0"/>
          </a:p>
          <a:p>
            <a:endParaRPr lang="en-US" sz="3200" b="1" dirty="0"/>
          </a:p>
          <a:p>
            <a:endParaRPr lang="en-US" sz="3200" b="1" dirty="0"/>
          </a:p>
          <a:p>
            <a:endParaRPr lang="en-US" sz="3200" b="1" dirty="0"/>
          </a:p>
          <a:p>
            <a:endParaRPr lang="en-US" sz="3200" b="1" dirty="0"/>
          </a:p>
          <a:p>
            <a:endParaRPr lang="en-US" sz="3200" b="1" dirty="0"/>
          </a:p>
          <a:p>
            <a:r>
              <a:rPr lang="en-US" sz="3200" b="1" dirty="0"/>
              <a:t>This website is </a:t>
            </a:r>
            <a:r>
              <a:rPr lang="en-US" sz="3200" b="1" dirty="0">
                <a:solidFill>
                  <a:srgbClr val="FF0000"/>
                </a:solidFill>
              </a:rPr>
              <a:t>egloff.eu/</a:t>
            </a:r>
            <a:r>
              <a:rPr lang="en-US" sz="3200" b="1" dirty="0" err="1">
                <a:solidFill>
                  <a:srgbClr val="FF0000"/>
                </a:solidFill>
              </a:rPr>
              <a:t>qralocator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B3CA2F-D59A-3B9A-816F-AE8139A08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455D3E-398C-3517-5854-EEA090A6E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21"/>
          <a:stretch>
            <a:fillRect/>
          </a:stretch>
        </p:blipFill>
        <p:spPr>
          <a:xfrm>
            <a:off x="1866900" y="1555355"/>
            <a:ext cx="5410200" cy="4090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943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BAF87D-9FA8-CDEC-7146-2F1B015FB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A6FB2B25-E6D5-B698-D9A0-95815E578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Determine your grid square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F78D09E-CABF-068E-A471-D67DAF4FAD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8229600" cy="5295900"/>
          </a:xfrm>
        </p:spPr>
        <p:txBody>
          <a:bodyPr>
            <a:noAutofit/>
          </a:bodyPr>
          <a:lstStyle/>
          <a:p>
            <a:r>
              <a:rPr lang="en-US" sz="3200" b="1" dirty="0"/>
              <a:t>We’re in </a:t>
            </a:r>
            <a:r>
              <a:rPr lang="en-US" sz="3200" b="1" dirty="0">
                <a:solidFill>
                  <a:srgbClr val="FF0000"/>
                </a:solidFill>
              </a:rPr>
              <a:t>DN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4D452-D521-8759-E58E-A3F557C06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2CCCCB-9386-EEFD-CB82-EA74378DA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601766"/>
            <a:ext cx="6400800" cy="4711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491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589008-8466-7331-A3CB-BCCE767E6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F0BB98E-7D39-D5E7-B9AF-58EA883D5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Determine your grid square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FC6BDB5-D0F1-4120-DC03-35BF131F2B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8229600" cy="5295900"/>
          </a:xfrm>
        </p:spPr>
        <p:txBody>
          <a:bodyPr>
            <a:noAutofit/>
          </a:bodyPr>
          <a:lstStyle/>
          <a:p>
            <a:r>
              <a:rPr lang="en-US" sz="3200" b="1" dirty="0"/>
              <a:t>We’re in </a:t>
            </a:r>
            <a:r>
              <a:rPr lang="en-US" sz="3200" b="1" dirty="0">
                <a:solidFill>
                  <a:srgbClr val="FF0000"/>
                </a:solidFill>
              </a:rPr>
              <a:t>DN40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1F0926-DF85-06A8-AB8F-DE73770C8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27B473-49B3-419C-E039-7C98EFBD45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1" y="1557786"/>
            <a:ext cx="6934200" cy="4817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422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3E7C6-48CB-52A2-19AA-2B10FE6041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F583AB17-0B1D-63D1-CA4C-DCD277B8A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Determine your grid square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D62F759-788E-392C-AA79-BD97E81C04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8229600" cy="52959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Utah</a:t>
            </a:r>
            <a:r>
              <a:rPr lang="en-US" sz="3200" b="1" dirty="0"/>
              <a:t> view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E7F8BE-01F9-C144-D83A-21ECBBD22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D38849-81E9-9861-F956-AA19C09F2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524000"/>
            <a:ext cx="4267200" cy="468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318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7F014-50B0-F3D6-CF7C-12FC8ACDE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8B4ABC45-6C00-7FA5-27AF-76B9F4439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Decide on a satellite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81F6D56-956E-0515-F937-912A7D86E5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000" y="952500"/>
            <a:ext cx="5334000" cy="5295900"/>
          </a:xfrm>
        </p:spPr>
        <p:txBody>
          <a:bodyPr>
            <a:noAutofit/>
          </a:bodyPr>
          <a:lstStyle/>
          <a:p>
            <a:r>
              <a:rPr lang="en-US" sz="3200" b="1" dirty="0"/>
              <a:t>Start with the </a:t>
            </a:r>
            <a:r>
              <a:rPr lang="en-US" sz="3200" b="1" dirty="0">
                <a:solidFill>
                  <a:srgbClr val="FF0000"/>
                </a:solidFill>
              </a:rPr>
              <a:t>date</a:t>
            </a:r>
          </a:p>
          <a:p>
            <a:r>
              <a:rPr lang="en-US" sz="3200" b="1" dirty="0"/>
              <a:t>Pick one with</a:t>
            </a:r>
          </a:p>
          <a:p>
            <a:r>
              <a:rPr lang="en-US" sz="3200" b="1" dirty="0"/>
              <a:t>	</a:t>
            </a:r>
            <a:r>
              <a:rPr lang="en-US" sz="3200" b="1" dirty="0">
                <a:solidFill>
                  <a:srgbClr val="FF0000"/>
                </a:solidFill>
              </a:rPr>
              <a:t>high</a:t>
            </a:r>
            <a:r>
              <a:rPr lang="en-US" sz="3200" b="1" dirty="0"/>
              <a:t> elevation</a:t>
            </a:r>
          </a:p>
          <a:p>
            <a:r>
              <a:rPr lang="en-US" sz="3200" b="1" dirty="0"/>
              <a:t>	both </a:t>
            </a:r>
            <a:r>
              <a:rPr lang="en-US" sz="3200" b="1" dirty="0">
                <a:solidFill>
                  <a:srgbClr val="FF0000"/>
                </a:solidFill>
              </a:rPr>
              <a:t>Up</a:t>
            </a:r>
            <a:r>
              <a:rPr lang="en-US" sz="3200" b="1" dirty="0"/>
              <a:t> and </a:t>
            </a:r>
            <a:r>
              <a:rPr lang="en-US" sz="3200" b="1" dirty="0">
                <a:solidFill>
                  <a:srgbClr val="FF0000"/>
                </a:solidFill>
              </a:rPr>
              <a:t>Down</a:t>
            </a:r>
          </a:p>
          <a:p>
            <a:r>
              <a:rPr lang="en-US" sz="3200" b="1" dirty="0"/>
              <a:t>Note the </a:t>
            </a:r>
            <a:r>
              <a:rPr lang="en-US" sz="3200" b="1" dirty="0">
                <a:solidFill>
                  <a:srgbClr val="FF0000"/>
                </a:solidFill>
              </a:rPr>
              <a:t>time window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48E0A-5574-E078-A716-43843F30F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2516CD-6FA0-DA9B-8C7A-05497BAE1B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642" y="1060450"/>
            <a:ext cx="399272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509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060706-A115-F4BD-3CCA-A5FDFFCC2C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1E935FE-503E-2DBB-2BFA-E24E16C9D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716" y="212725"/>
            <a:ext cx="5324084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Collect the satellite info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C0C857DD-FEE3-07DE-48F7-83827AB591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4953000" cy="5295900"/>
          </a:xfrm>
        </p:spPr>
        <p:txBody>
          <a:bodyPr>
            <a:noAutofit/>
          </a:bodyPr>
          <a:lstStyle/>
          <a:p>
            <a:r>
              <a:rPr lang="en-US" sz="3200" b="1" dirty="0"/>
              <a:t>Tap </a:t>
            </a:r>
            <a:r>
              <a:rPr lang="en-US" sz="3200" b="1" dirty="0">
                <a:solidFill>
                  <a:srgbClr val="FF0000"/>
                </a:solidFill>
              </a:rPr>
              <a:t>SKY CHART</a:t>
            </a:r>
            <a:r>
              <a:rPr lang="en-US" sz="3200" b="1" dirty="0"/>
              <a:t> to show the 	chart and </a:t>
            </a:r>
            <a:r>
              <a:rPr lang="en-US" sz="3200" b="1" dirty="0">
                <a:solidFill>
                  <a:srgbClr val="FF0000"/>
                </a:solidFill>
              </a:rPr>
              <a:t>window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A4C6EB-C1A1-556B-0653-A07302BD1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54D6D2-43F3-6532-2A80-E37011DE74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876299"/>
            <a:ext cx="3161257" cy="546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186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849F3D-CC8C-A0FC-7471-A193BCF5EA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55AF434E-7BF4-CEB4-D6E1-90D67268C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Collect the satellite info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2D08EEA-8A10-0561-9BC8-B14FC15732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8229600" cy="5295900"/>
          </a:xfrm>
        </p:spPr>
        <p:txBody>
          <a:bodyPr>
            <a:noAutofit/>
          </a:bodyPr>
          <a:lstStyle/>
          <a:p>
            <a:r>
              <a:rPr lang="en-US" sz="3200" b="1" dirty="0"/>
              <a:t>Tap </a:t>
            </a:r>
            <a:r>
              <a:rPr lang="en-US" sz="3200" b="1" dirty="0">
                <a:solidFill>
                  <a:srgbClr val="FF0000"/>
                </a:solidFill>
              </a:rPr>
              <a:t>INFO</a:t>
            </a:r>
            <a:r>
              <a:rPr lang="en-US" sz="3200" b="1" dirty="0"/>
              <a:t> to show its information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Downlink</a:t>
            </a:r>
            <a:r>
              <a:rPr lang="en-US" sz="3200" b="1" dirty="0"/>
              <a:t> frequency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Uplink</a:t>
            </a:r>
            <a:r>
              <a:rPr lang="en-US" sz="3200" b="1" dirty="0"/>
              <a:t> frequency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3ECE42-9993-E020-FE57-4E23D241F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50D416-2F91-F61F-A2A4-7FF8C7562E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572" y="1905000"/>
            <a:ext cx="4626106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1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763846-3B69-6832-3D6B-14D58F94EB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1C5CC4B-6FDB-A18D-E226-DC8A3CF0E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Set up your radio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A5DA388-42E1-7456-DE1B-8CE305180F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8229600" cy="5295900"/>
          </a:xfrm>
        </p:spPr>
        <p:txBody>
          <a:bodyPr>
            <a:noAutofit/>
          </a:bodyPr>
          <a:lstStyle/>
          <a:p>
            <a:r>
              <a:rPr lang="en-US" sz="3200" b="1" dirty="0"/>
              <a:t>Not all radios can support satellite features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Must be capable of </a:t>
            </a:r>
            <a:r>
              <a:rPr lang="en-US" sz="3200" b="1" dirty="0">
                <a:solidFill>
                  <a:srgbClr val="FF0000"/>
                </a:solidFill>
              </a:rPr>
              <a:t>290.960 MHz offset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Must be </a:t>
            </a:r>
            <a:r>
              <a:rPr lang="en-US" sz="3200" b="1" dirty="0">
                <a:solidFill>
                  <a:srgbClr val="FF0000"/>
                </a:solidFill>
              </a:rPr>
              <a:t>dual-band</a:t>
            </a:r>
            <a:r>
              <a:rPr lang="en-US" sz="3200" b="1" dirty="0"/>
              <a:t> and </a:t>
            </a:r>
            <a:r>
              <a:rPr lang="en-US" sz="3200" b="1" dirty="0">
                <a:solidFill>
                  <a:srgbClr val="FF0000"/>
                </a:solidFill>
              </a:rPr>
              <a:t>dual-watch</a:t>
            </a:r>
          </a:p>
          <a:p>
            <a:r>
              <a:rPr lang="en-US" sz="3200" b="1" dirty="0"/>
              <a:t>Turn on dual-watch (TDR)</a:t>
            </a:r>
          </a:p>
          <a:p>
            <a:r>
              <a:rPr lang="en-US" sz="3200" b="1" dirty="0"/>
              <a:t>Turn off the </a:t>
            </a:r>
            <a:r>
              <a:rPr lang="en-US" sz="3200" b="1" dirty="0">
                <a:solidFill>
                  <a:srgbClr val="FF0000"/>
                </a:solidFill>
              </a:rPr>
              <a:t>squelch</a:t>
            </a:r>
          </a:p>
          <a:p>
            <a:r>
              <a:rPr lang="en-US" sz="3200" b="1" dirty="0"/>
              <a:t>Calculate the </a:t>
            </a:r>
            <a:r>
              <a:rPr lang="en-US" sz="3200" b="1" dirty="0">
                <a:solidFill>
                  <a:srgbClr val="FF0000"/>
                </a:solidFill>
              </a:rPr>
              <a:t>Doppler shift</a:t>
            </a:r>
            <a:r>
              <a:rPr lang="en-US" sz="3200" b="1" dirty="0"/>
              <a:t> offsets in both 	positive and negative directions for the 	</a:t>
            </a:r>
            <a:r>
              <a:rPr lang="en-US" sz="3200" b="1" dirty="0">
                <a:solidFill>
                  <a:srgbClr val="FF0000"/>
                </a:solidFill>
              </a:rPr>
              <a:t>downlink</a:t>
            </a:r>
            <a:r>
              <a:rPr lang="en-US" sz="3200" b="1" dirty="0"/>
              <a:t>, about 5 kHz apart</a:t>
            </a:r>
          </a:p>
          <a:p>
            <a:r>
              <a:rPr lang="en-US" sz="3200" b="1" dirty="0"/>
              <a:t>Most Baofeng HTs and Yaesu VX-8R can</a:t>
            </a:r>
          </a:p>
          <a:p>
            <a:endParaRPr lang="en-US" sz="3200" b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87E11B-B765-5BBF-5DA8-AA998F989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</p:spTree>
    <p:extLst>
      <p:ext uri="{BB962C8B-B14F-4D97-AF65-F5344CB8AC3E}">
        <p14:creationId xmlns:p14="http://schemas.microsoft.com/office/powerpoint/2010/main" val="327444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62B46A-A3A7-B671-0E31-CE486374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7693A7E-4A6C-23B9-26C8-9C27587EB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Set up your radio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4A4A039-C89C-442F-BC6E-FEF362D021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8229600" cy="5295900"/>
          </a:xfrm>
        </p:spPr>
        <p:txBody>
          <a:bodyPr>
            <a:noAutofit/>
          </a:bodyPr>
          <a:lstStyle/>
          <a:p>
            <a:r>
              <a:rPr lang="en-US" sz="3200" b="1" dirty="0"/>
              <a:t>Program </a:t>
            </a:r>
            <a:r>
              <a:rPr lang="en-US" sz="3200" b="1" dirty="0">
                <a:solidFill>
                  <a:srgbClr val="FF0000"/>
                </a:solidFill>
              </a:rPr>
              <a:t>eight channels</a:t>
            </a:r>
            <a:r>
              <a:rPr lang="en-US" sz="3200" b="1" dirty="0"/>
              <a:t> as follows: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F265D4-4E04-0CF3-1D74-0C527BF5B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9EF63F-7AA5-EA39-871B-EBB0AF652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625" y="1608667"/>
            <a:ext cx="6506749" cy="474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032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DB116D-C0B6-1832-8653-F1A8417C1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0EDD657A-4548-D08C-2523-6DAAFCEFC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Rehearse the sweep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CA8EA94-6CED-0585-BDB8-DD83120299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8229600" cy="5295900"/>
          </a:xfrm>
        </p:spPr>
        <p:txBody>
          <a:bodyPr>
            <a:noAutofit/>
          </a:bodyPr>
          <a:lstStyle/>
          <a:p>
            <a:r>
              <a:rPr lang="en-US" sz="3200" b="1" dirty="0"/>
              <a:t>Determine the </a:t>
            </a:r>
            <a:r>
              <a:rPr lang="en-US" sz="3200" b="1" dirty="0">
                <a:solidFill>
                  <a:srgbClr val="FF0000"/>
                </a:solidFill>
              </a:rPr>
              <a:t>sweep time</a:t>
            </a:r>
            <a:r>
              <a:rPr lang="en-US" sz="3200" b="1" dirty="0"/>
              <a:t> and </a:t>
            </a:r>
            <a:r>
              <a:rPr lang="en-US" sz="3200" b="1" dirty="0">
                <a:solidFill>
                  <a:srgbClr val="FF0000"/>
                </a:solidFill>
              </a:rPr>
              <a:t>elevation</a:t>
            </a:r>
          </a:p>
          <a:p>
            <a:r>
              <a:rPr lang="en-US" sz="3200" b="1" dirty="0"/>
              <a:t>Divide the time into </a:t>
            </a:r>
            <a:r>
              <a:rPr lang="en-US" sz="3200" b="1" dirty="0">
                <a:solidFill>
                  <a:srgbClr val="FF0000"/>
                </a:solidFill>
              </a:rPr>
              <a:t>four time segments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Practice</a:t>
            </a:r>
            <a:r>
              <a:rPr lang="en-US" sz="3200" b="1" dirty="0"/>
              <a:t> the sweep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With only the </a:t>
            </a:r>
            <a:r>
              <a:rPr lang="en-US" sz="3200" b="1" dirty="0">
                <a:solidFill>
                  <a:srgbClr val="FF0000"/>
                </a:solidFill>
              </a:rPr>
              <a:t>antenna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With antenna and </a:t>
            </a:r>
            <a:r>
              <a:rPr lang="en-US" sz="3200" b="1" dirty="0">
                <a:solidFill>
                  <a:srgbClr val="FF0000"/>
                </a:solidFill>
              </a:rPr>
              <a:t>radio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With both while switching </a:t>
            </a:r>
            <a:r>
              <a:rPr lang="en-US" sz="3200" b="1" dirty="0">
                <a:solidFill>
                  <a:srgbClr val="FF0000"/>
                </a:solidFill>
              </a:rPr>
              <a:t>channels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With both, switching channels, and </a:t>
            </a:r>
            <a:r>
              <a:rPr lang="en-US" sz="3200" b="1" dirty="0">
                <a:solidFill>
                  <a:srgbClr val="FF0000"/>
                </a:solidFill>
              </a:rPr>
              <a:t>saying</a:t>
            </a:r>
          </a:p>
          <a:p>
            <a:r>
              <a:rPr lang="en-US" sz="3200" b="1" dirty="0"/>
              <a:t>	K-I-7-A-B-C, D-N-4-0</a:t>
            </a:r>
          </a:p>
          <a:p>
            <a:r>
              <a:rPr lang="en-US" sz="3200" b="1" dirty="0"/>
              <a:t>	(my comma indicates a brief pause)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210D03-7B22-24F9-945E-F7B392826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</p:spTree>
    <p:extLst>
      <p:ext uri="{BB962C8B-B14F-4D97-AF65-F5344CB8AC3E}">
        <p14:creationId xmlns:p14="http://schemas.microsoft.com/office/powerpoint/2010/main" val="180432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3F7C40-A7E7-E1DE-FA8C-EA39E02E93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4F8ED47-09CC-9229-2FE5-4E42D66E1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Make a contact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3DBCCB8-3FC9-A490-6FDB-C3B6440874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8229600" cy="52959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Enable</a:t>
            </a:r>
            <a:r>
              <a:rPr lang="en-US" sz="3200" b="1" dirty="0"/>
              <a:t> the satellite repeater (Channel 101 for 	two seconds) </a:t>
            </a:r>
            <a:r>
              <a:rPr lang="en-US" sz="3200" b="1" dirty="0">
                <a:solidFill>
                  <a:srgbClr val="FF0000"/>
                </a:solidFill>
              </a:rPr>
              <a:t>or if it’s already in use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Call</a:t>
            </a:r>
            <a:r>
              <a:rPr lang="en-US" sz="3200" b="1" dirty="0"/>
              <a:t> on Channel 102 as follows:</a:t>
            </a:r>
          </a:p>
          <a:p>
            <a:r>
              <a:rPr lang="en-US" sz="3200" b="1" dirty="0"/>
              <a:t>	K-I-7-A-B-C, D-N-4-0 (phonetics)</a:t>
            </a:r>
          </a:p>
          <a:p>
            <a:r>
              <a:rPr lang="en-US" sz="3200" b="1" dirty="0"/>
              <a:t>The other person </a:t>
            </a:r>
            <a:r>
              <a:rPr lang="en-US" sz="3200" b="1" dirty="0">
                <a:solidFill>
                  <a:srgbClr val="FF0000"/>
                </a:solidFill>
              </a:rPr>
              <a:t>replies</a:t>
            </a:r>
          </a:p>
          <a:p>
            <a:r>
              <a:rPr lang="en-US" sz="3200" b="1" dirty="0"/>
              <a:t>	N-6-D-L-O, D-M-6-9 (phonetics)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You repeat</a:t>
            </a:r>
            <a:r>
              <a:rPr lang="en-US" sz="3200" b="1" dirty="0"/>
              <a:t> and conclude (no phonetics)</a:t>
            </a:r>
          </a:p>
          <a:p>
            <a:r>
              <a:rPr lang="en-US" sz="3200" b="1" dirty="0"/>
              <a:t>	roger, roger, N6DLO, thanks for DM69</a:t>
            </a:r>
          </a:p>
          <a:p>
            <a:r>
              <a:rPr lang="en-US" sz="3200" b="1" dirty="0"/>
              <a:t>Ta-dah!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C1DEF-8199-4AB8-C26B-0A04938E5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</p:spTree>
    <p:extLst>
      <p:ext uri="{BB962C8B-B14F-4D97-AF65-F5344CB8AC3E}">
        <p14:creationId xmlns:p14="http://schemas.microsoft.com/office/powerpoint/2010/main" val="1110284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52FD87-1737-8CD2-304A-956AD0891C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05BADF2-E9A0-4838-DD7D-21A67782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266700"/>
            <a:ext cx="69342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If you have the means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2756BF0-30AC-BA78-B934-3D33D6F268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952500"/>
            <a:ext cx="8229600" cy="5295900"/>
          </a:xfrm>
        </p:spPr>
        <p:txBody>
          <a:bodyPr>
            <a:noAutofit/>
          </a:bodyPr>
          <a:lstStyle/>
          <a:p>
            <a:r>
              <a:rPr lang="en-US" sz="3200" b="1" dirty="0"/>
              <a:t>Full-scale satellite </a:t>
            </a:r>
            <a:r>
              <a:rPr lang="en-US" sz="3200" b="1" dirty="0">
                <a:solidFill>
                  <a:srgbClr val="FF0000"/>
                </a:solidFill>
              </a:rPr>
              <a:t>station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FBCE2E-C589-6447-59CD-5FBC86FF6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8D547C-EDDD-0C55-A9C4-A686EAA317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534636"/>
            <a:ext cx="7162800" cy="47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9057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104900" y="266700"/>
            <a:ext cx="7124700" cy="685800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Feel free to contact me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half" idx="2"/>
          </p:nvPr>
        </p:nvSpPr>
        <p:spPr>
          <a:xfrm>
            <a:off x="381000" y="4386580"/>
            <a:ext cx="8382000" cy="1676400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/>
              <a:t>Noji Ratzlaff KNØJI</a:t>
            </a:r>
          </a:p>
          <a:p>
            <a:pPr algn="ctr"/>
            <a:r>
              <a:rPr lang="en-US" sz="2800" b="1" dirty="0"/>
              <a:t>nojiratz@hotmail.com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2026 Noji Ratzlaff</a:t>
            </a: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F305C7AA-0813-DC59-0732-6635ADAD73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74" y="1478914"/>
            <a:ext cx="6761595" cy="2102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70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127300</TotalTime>
  <Words>553</Words>
  <Application>Microsoft Office PowerPoint</Application>
  <PresentationFormat>On-screen Show (4:3)</PresentationFormat>
  <Paragraphs>111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Lucida Sans Unicode</vt:lpstr>
      <vt:lpstr>Office Theme</vt:lpstr>
      <vt:lpstr>Satellite Operation</vt:lpstr>
      <vt:lpstr>Satellites</vt:lpstr>
      <vt:lpstr>Our goal</vt:lpstr>
      <vt:lpstr>Your tasks</vt:lpstr>
      <vt:lpstr>Install Heavens-Above</vt:lpstr>
      <vt:lpstr>Determine your grid square</vt:lpstr>
      <vt:lpstr>Determine your grid square</vt:lpstr>
      <vt:lpstr>Determine your grid square</vt:lpstr>
      <vt:lpstr>Determine your grid square</vt:lpstr>
      <vt:lpstr>Decide on a satellite</vt:lpstr>
      <vt:lpstr>Collect the satellite info</vt:lpstr>
      <vt:lpstr>Collect the satellite info</vt:lpstr>
      <vt:lpstr>Set up your radio</vt:lpstr>
      <vt:lpstr>Set up your radio</vt:lpstr>
      <vt:lpstr>Rehearse the sweep</vt:lpstr>
      <vt:lpstr>Make a contact</vt:lpstr>
      <vt:lpstr>If you have the means</vt:lpstr>
      <vt:lpstr>Feel free to contact 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Satellite Operation</dc:title>
  <dc:subject>Electrical conductors meant for RF</dc:subject>
  <dc:creator>Noji Ratzlaff</dc:creator>
  <cp:keywords>How to work a satellite</cp:keywords>
  <cp:lastModifiedBy>Noji Ratzlaff</cp:lastModifiedBy>
  <cp:revision>2228</cp:revision>
  <dcterms:created xsi:type="dcterms:W3CDTF">2013-11-13T03:34:06Z</dcterms:created>
  <dcterms:modified xsi:type="dcterms:W3CDTF">2026-10-18T04:57:54Z</dcterms:modified>
  <cp:category>Ham Radio</cp:category>
</cp:coreProperties>
</file>