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58" r:id="rId3"/>
    <p:sldId id="364" r:id="rId4"/>
    <p:sldId id="336" r:id="rId5"/>
    <p:sldId id="259" r:id="rId6"/>
    <p:sldId id="366" r:id="rId7"/>
    <p:sldId id="368" r:id="rId8"/>
    <p:sldId id="356" r:id="rId9"/>
    <p:sldId id="337" r:id="rId10"/>
    <p:sldId id="360" r:id="rId11"/>
    <p:sldId id="365" r:id="rId12"/>
    <p:sldId id="361" r:id="rId13"/>
    <p:sldId id="363" r:id="rId14"/>
    <p:sldId id="367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TjP19xAHy/6rxlh6xkSnXQ==" hashData="fSrELA84L9zYIVCaY8WfmAx9ze9oQCXgNUOjyeCMxwXQhFfiY7kz458WEDAQQ3ZgJw46fTlvZt4RLTDpGLM33Q=="/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269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2" autoAdjust="0"/>
    <p:restoredTop sz="88905" autoAdjust="0"/>
  </p:normalViewPr>
  <p:slideViewPr>
    <p:cSldViewPr>
      <p:cViewPr varScale="1">
        <p:scale>
          <a:sx n="72" d="100"/>
          <a:sy n="72" d="100"/>
        </p:scale>
        <p:origin x="720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188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900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FF3CDF-D772-4DD3-9DCD-7CF477F584FB}" type="datetimeFigureOut">
              <a:rPr lang="en-US" smtClean="0"/>
              <a:pPr/>
              <a:t>1/2/2025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DE2791-D9C1-48EF-8877-442B4E166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303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45D8DE-E5D5-4A44-9F15-45462D0A2BC8}" type="datetimeFigureOut">
              <a:rPr lang="en-US" smtClean="0"/>
              <a:pPr/>
              <a:t>1/2/2025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E41076-8C3C-403C-9443-39822D89CB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6426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E41076-8C3C-403C-9443-39822D89CBD0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E41076-8C3C-403C-9443-39822D89CBD0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E41076-8C3C-403C-9443-39822D89CBD0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148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E41076-8C3C-403C-9443-39822D89CBD0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E41076-8C3C-403C-9443-39822D89CBD0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7559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E41076-8C3C-403C-9443-39822D89CBD0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3668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Calibri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fld id="{0554E47D-D11D-4545-983E-F58C84A0B94E}" type="datetime1">
              <a:rPr lang="en-US" smtClean="0"/>
              <a:t>1/2/2025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r>
              <a:rPr lang="en-US"/>
              <a:t>Copyright © 2025 Noji Ratzlaff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fld id="{EBDCE5B4-7B7B-4FA6-8090-4036DA30DF3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5BA79-D493-43E4-9D64-AA3F68667999}" type="datetime1">
              <a:rPr lang="en-US" smtClean="0"/>
              <a:t>1/2/2025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© 2025 Noji Ratzlaff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CE5B4-7B7B-4FA6-8090-4036DA30DF3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6DE2-6B2A-4EF3-B96B-285703B58F40}" type="datetime1">
              <a:rPr lang="en-US" smtClean="0"/>
              <a:t>1/2/2025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© 2025 Noji Ratzlaff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CE5B4-7B7B-4FA6-8090-4036DA30DF3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  <a:lvl2pPr>
              <a:defRPr>
                <a:latin typeface="Calibri" pitchFamily="34" charset="0"/>
              </a:defRPr>
            </a:lvl2pPr>
            <a:lvl3pPr>
              <a:defRPr>
                <a:latin typeface="Calibri" pitchFamily="34" charset="0"/>
              </a:defRPr>
            </a:lvl3pPr>
            <a:lvl4pPr>
              <a:defRPr>
                <a:latin typeface="Calibri" pitchFamily="34" charset="0"/>
              </a:defRPr>
            </a:lvl4pPr>
            <a:lvl5pPr>
              <a:defRPr>
                <a:latin typeface="Calibri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BA98B-D833-4F8D-B275-0CB7C634F645}" type="datetime1">
              <a:rPr lang="en-US" smtClean="0"/>
              <a:t>1/2/2025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© 2025 Noji Ratzlaff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CE5B4-7B7B-4FA6-8090-4036DA30DF3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latin typeface="Calibri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Calibri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FB50-6238-45A3-962F-5BA60B2509FD}" type="datetime1">
              <a:rPr lang="en-US" smtClean="0"/>
              <a:t>1/2/2025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© 2025 Noji Ratzlaff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CE5B4-7B7B-4FA6-8090-4036DA30DF3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latin typeface="Calibri" pitchFamily="34" charset="0"/>
              </a:defRPr>
            </a:lvl1pPr>
            <a:lvl2pPr>
              <a:defRPr sz="2400">
                <a:latin typeface="Calibri" pitchFamily="34" charset="0"/>
              </a:defRPr>
            </a:lvl2pPr>
            <a:lvl3pPr>
              <a:defRPr sz="2000">
                <a:latin typeface="Calibri" pitchFamily="34" charset="0"/>
              </a:defRPr>
            </a:lvl3pPr>
            <a:lvl4pPr>
              <a:defRPr sz="1800">
                <a:latin typeface="Calibri" pitchFamily="34" charset="0"/>
              </a:defRPr>
            </a:lvl4pPr>
            <a:lvl5pPr>
              <a:defRPr sz="1800">
                <a:latin typeface="Calibri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latin typeface="Calibri" pitchFamily="34" charset="0"/>
              </a:defRPr>
            </a:lvl1pPr>
            <a:lvl2pPr>
              <a:defRPr sz="2400">
                <a:latin typeface="Calibri" pitchFamily="34" charset="0"/>
              </a:defRPr>
            </a:lvl2pPr>
            <a:lvl3pPr>
              <a:defRPr sz="2000">
                <a:latin typeface="Calibri" pitchFamily="34" charset="0"/>
              </a:defRPr>
            </a:lvl3pPr>
            <a:lvl4pPr>
              <a:defRPr sz="1800">
                <a:latin typeface="Calibri" pitchFamily="34" charset="0"/>
              </a:defRPr>
            </a:lvl4pPr>
            <a:lvl5pPr>
              <a:defRPr sz="1800">
                <a:latin typeface="Calibri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494B1-9A14-4BF6-8D9F-740A4E00A612}" type="datetime1">
              <a:rPr lang="en-US" smtClean="0"/>
              <a:t>1/2/2025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© 2025 Noji Ratzlaff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CE5B4-7B7B-4FA6-8090-4036DA30DF3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latin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latin typeface="Calibri" pitchFamily="34" charset="0"/>
              </a:defRPr>
            </a:lvl1pPr>
            <a:lvl2pPr>
              <a:defRPr sz="2000">
                <a:latin typeface="Calibri" pitchFamily="34" charset="0"/>
              </a:defRPr>
            </a:lvl2pPr>
            <a:lvl3pPr>
              <a:defRPr sz="1800">
                <a:latin typeface="Calibri" pitchFamily="34" charset="0"/>
              </a:defRPr>
            </a:lvl3pPr>
            <a:lvl4pPr>
              <a:defRPr sz="1600">
                <a:latin typeface="Calibri" pitchFamily="34" charset="0"/>
              </a:defRPr>
            </a:lvl4pPr>
            <a:lvl5pPr>
              <a:defRPr sz="1600">
                <a:latin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latin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latin typeface="Calibri" pitchFamily="34" charset="0"/>
              </a:defRPr>
            </a:lvl1pPr>
            <a:lvl2pPr>
              <a:defRPr sz="2000">
                <a:latin typeface="Calibri" pitchFamily="34" charset="0"/>
              </a:defRPr>
            </a:lvl2pPr>
            <a:lvl3pPr>
              <a:defRPr sz="1800">
                <a:latin typeface="Calibri" pitchFamily="34" charset="0"/>
              </a:defRPr>
            </a:lvl3pPr>
            <a:lvl4pPr>
              <a:defRPr sz="1600">
                <a:latin typeface="Calibri" pitchFamily="34" charset="0"/>
              </a:defRPr>
            </a:lvl4pPr>
            <a:lvl5pPr>
              <a:defRPr sz="1600">
                <a:latin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49100-926B-4DBB-9B9F-2A2929F53F9B}" type="datetime1">
              <a:rPr lang="en-US" smtClean="0"/>
              <a:t>1/2/2025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© 2025 Noji Ratzlaff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CE5B4-7B7B-4FA6-8090-4036DA30DF3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F75A9-7B9B-43E8-B378-104992D2031C}" type="datetime1">
              <a:rPr lang="en-US" smtClean="0"/>
              <a:t>1/2/2025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© 2025 Noji Ratzlaff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CE5B4-7B7B-4FA6-8090-4036DA30DF3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DA0C5-891D-4B5A-99E9-C1D3F2D5A3FD}" type="datetime1">
              <a:rPr lang="en-US" smtClean="0"/>
              <a:t>1/2/2025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© 2025 Noji Ratzlaff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CE5B4-7B7B-4FA6-8090-4036DA30DF3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0CEC8-073C-4996-A258-D171925ABA87}" type="datetime1">
              <a:rPr lang="en-US" smtClean="0"/>
              <a:t>1/2/2025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© 2025 Noji Ratzlaff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CE5B4-7B7B-4FA6-8090-4036DA30DF3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7C63-7BF9-471C-B4AA-D6B532D0A68F}" type="datetime1">
              <a:rPr lang="en-US" smtClean="0"/>
              <a:t>1/2/2025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© 2025 Noji Ratzlaff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CE5B4-7B7B-4FA6-8090-4036DA30DF3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10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Calibri" pitchFamily="34" charset="0"/>
              </a:defRPr>
            </a:lvl1pPr>
          </a:lstStyle>
          <a:p>
            <a:fld id="{932F126C-91C8-4849-9AC6-04EDA91C46AE}" type="datetime1">
              <a:rPr lang="en-US" smtClean="0"/>
              <a:t>1/2/2025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" pitchFamily="34" charset="0"/>
              </a:defRPr>
            </a:lvl1pPr>
          </a:lstStyle>
          <a:p>
            <a:r>
              <a:rPr lang="en-US"/>
              <a:t>Copyright © 2025 Noji Ratzlaff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" pitchFamily="34" charset="0"/>
              </a:defRPr>
            </a:lvl1pPr>
          </a:lstStyle>
          <a:p>
            <a:fld id="{EBDCE5B4-7B7B-4FA6-8090-4036DA30DF3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Calibri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Calibri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Calibri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Calibri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Calibri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Calibri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7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rPr>
              <a:t>Lightning Protection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D2691E"/>
                </a:solidFill>
              </a:rPr>
              <a:t>Noji Ratzlaff</a:t>
            </a:r>
          </a:p>
          <a:p>
            <a:r>
              <a:rPr lang="en-US" b="1" dirty="0">
                <a:solidFill>
                  <a:srgbClr val="D2691E"/>
                </a:solidFill>
              </a:rPr>
              <a:t>KNØJI</a:t>
            </a:r>
          </a:p>
          <a:p>
            <a:r>
              <a:rPr lang="en-US" b="1" dirty="0">
                <a:solidFill>
                  <a:srgbClr val="D2691E"/>
                </a:solidFill>
              </a:rPr>
              <a:t>noji.com/hamradio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© 2025 Noji Ratzlaff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Popular lightning myths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b="1" i="1" dirty="0"/>
              <a:t>Lightning takes the path of least resistance</a:t>
            </a:r>
          </a:p>
          <a:p>
            <a:pPr>
              <a:buNone/>
            </a:pPr>
            <a:r>
              <a:rPr lang="en-US" b="1" i="1" dirty="0"/>
              <a:t>My antenna will attract lightning</a:t>
            </a:r>
          </a:p>
          <a:p>
            <a:pPr>
              <a:buNone/>
            </a:pPr>
            <a:r>
              <a:rPr lang="en-US" b="1" i="1" dirty="0"/>
              <a:t>Metallic structures attract lightning</a:t>
            </a:r>
          </a:p>
          <a:p>
            <a:pPr>
              <a:buNone/>
            </a:pPr>
            <a:r>
              <a:rPr lang="en-US" b="1" i="1" dirty="0"/>
              <a:t>Grounding makes lightning more attractive</a:t>
            </a:r>
          </a:p>
          <a:p>
            <a:pPr>
              <a:buNone/>
            </a:pPr>
            <a:r>
              <a:rPr lang="en-US" b="1" i="1" dirty="0"/>
              <a:t>Lightning only strikes the tallest objects</a:t>
            </a:r>
          </a:p>
          <a:p>
            <a:pPr>
              <a:buNone/>
            </a:pPr>
            <a:r>
              <a:rPr lang="en-US" b="1" i="1" dirty="0"/>
              <a:t>Lightning victims can become electrified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© 2025 Noji Ratzlaff</a:t>
            </a:r>
          </a:p>
        </p:txBody>
      </p:sp>
    </p:spTree>
    <p:extLst>
      <p:ext uri="{BB962C8B-B14F-4D97-AF65-F5344CB8AC3E}">
        <p14:creationId xmlns:p14="http://schemas.microsoft.com/office/powerpoint/2010/main" val="107010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Popular lightning protection myths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06095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b="1" i="1" dirty="0"/>
              <a:t>If it’s not raining, lightning won’t form</a:t>
            </a:r>
          </a:p>
          <a:p>
            <a:pPr>
              <a:buNone/>
            </a:pPr>
            <a:r>
              <a:rPr lang="en-US" b="1" i="1" dirty="0"/>
              <a:t>If you get caught in an electrical storm, seek shelter under a tree</a:t>
            </a:r>
          </a:p>
          <a:p>
            <a:pPr>
              <a:buNone/>
            </a:pPr>
            <a:r>
              <a:rPr lang="en-US" b="1" i="1" dirty="0"/>
              <a:t>If you get caught in an electrical storm, crouch down to reduce your chances of being struck</a:t>
            </a:r>
          </a:p>
          <a:p>
            <a:pPr>
              <a:buNone/>
            </a:pPr>
            <a:r>
              <a:rPr lang="en-US" b="1" i="1" dirty="0"/>
              <a:t>If an electrical storm approaches, find shelter in a baseball dugout, a gazebo, or your front porch</a:t>
            </a:r>
          </a:p>
          <a:p>
            <a:pPr>
              <a:buNone/>
            </a:pPr>
            <a:r>
              <a:rPr lang="en-US" b="1" i="1" dirty="0"/>
              <a:t>Once I install my grounding system, I’m 100% protected from lightning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© 2025 Noji Ratzlaff</a:t>
            </a:r>
          </a:p>
        </p:txBody>
      </p:sp>
    </p:spTree>
    <p:extLst>
      <p:ext uri="{BB962C8B-B14F-4D97-AF65-F5344CB8AC3E}">
        <p14:creationId xmlns:p14="http://schemas.microsoft.com/office/powerpoint/2010/main" val="3429321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Equipment lightning protection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8534400" cy="5181600"/>
          </a:xfrm>
        </p:spPr>
        <p:txBody>
          <a:bodyPr numCol="1">
            <a:normAutofit lnSpcReduction="10000"/>
          </a:bodyPr>
          <a:lstStyle/>
          <a:p>
            <a:r>
              <a:rPr lang="en-US" b="1" dirty="0"/>
              <a:t>Ensure all potential lightning paths are as large as you can practically get them</a:t>
            </a:r>
          </a:p>
          <a:p>
            <a:r>
              <a:rPr lang="en-US" b="1" dirty="0"/>
              <a:t>Ground rod below each antenna mast</a:t>
            </a:r>
          </a:p>
          <a:p>
            <a:r>
              <a:rPr lang="en-US" b="1" dirty="0"/>
              <a:t>Ground rod just outside your shack</a:t>
            </a:r>
          </a:p>
          <a:p>
            <a:r>
              <a:rPr lang="en-US" b="1" dirty="0"/>
              <a:t>Install a surge protector for each coax run</a:t>
            </a:r>
          </a:p>
          <a:p>
            <a:r>
              <a:rPr lang="en-US" b="1" dirty="0"/>
              <a:t>Connect solid 4 AWG wire between the rods and your service ground (called </a:t>
            </a:r>
            <a:r>
              <a:rPr lang="en-US" b="1" i="1" dirty="0">
                <a:solidFill>
                  <a:srgbClr val="FF0000"/>
                </a:solidFill>
              </a:rPr>
              <a:t>bonding</a:t>
            </a:r>
            <a:r>
              <a:rPr lang="en-US" b="1" dirty="0"/>
              <a:t>)</a:t>
            </a:r>
          </a:p>
          <a:p>
            <a:r>
              <a:rPr lang="en-US" b="1" dirty="0"/>
              <a:t>Bond metal enclosures and other potential lightning paths that normally do not carry electrical energy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© 2025 Noji Ratzlaff</a:t>
            </a:r>
          </a:p>
        </p:txBody>
      </p:sp>
    </p:spTree>
    <p:extLst>
      <p:ext uri="{BB962C8B-B14F-4D97-AF65-F5344CB8AC3E}">
        <p14:creationId xmlns:p14="http://schemas.microsoft.com/office/powerpoint/2010/main" val="1671865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Personal lightning protection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© 2025 Noji Ratzlaff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E743F62-C782-4269-86F1-71F98A39D6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" y="1600200"/>
            <a:ext cx="5715000" cy="4525963"/>
          </a:xfrm>
        </p:spPr>
        <p:txBody>
          <a:bodyPr>
            <a:normAutofit fontScale="92500" lnSpcReduction="10000"/>
          </a:bodyPr>
          <a:lstStyle/>
          <a:p>
            <a:r>
              <a:rPr lang="en-US" sz="3200" b="1" i="1" dirty="0"/>
              <a:t>When thunder roars, go indoors</a:t>
            </a:r>
          </a:p>
          <a:p>
            <a:r>
              <a:rPr lang="en-US" sz="3200" b="1" dirty="0"/>
              <a:t>Don’t stand outside near utility poles, towers, guy wires</a:t>
            </a:r>
          </a:p>
          <a:p>
            <a:r>
              <a:rPr lang="en-US" sz="3200" b="1" dirty="0"/>
              <a:t>Don’t seek shelter in open structures or your porch</a:t>
            </a:r>
          </a:p>
          <a:p>
            <a:r>
              <a:rPr lang="en-US" sz="3200" b="1" dirty="0"/>
              <a:t>Don’t stand under trees</a:t>
            </a:r>
          </a:p>
          <a:p>
            <a:r>
              <a:rPr lang="en-US" sz="3200" b="1" dirty="0"/>
              <a:t>Avoid open water</a:t>
            </a:r>
          </a:p>
          <a:p>
            <a:r>
              <a:rPr lang="en-US" sz="3200" b="1" dirty="0"/>
              <a:t>Don’t bathe or shower near plugged-in appliances</a:t>
            </a:r>
          </a:p>
        </p:txBody>
      </p:sp>
      <p:pic>
        <p:nvPicPr>
          <p:cNvPr id="2050" name="Picture 2" descr="[When Thunder Roars]">
            <a:extLst>
              <a:ext uri="{FF2B5EF4-FFF2-40B4-BE49-F238E27FC236}">
                <a16:creationId xmlns:a16="http://schemas.microsoft.com/office/drawing/2014/main" id="{84CA7503-F955-3A27-A37C-B9D15FFA90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1417638"/>
            <a:ext cx="2550386" cy="3638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5767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© 2025 Noji Ratzlaff</a:t>
            </a:r>
          </a:p>
        </p:txBody>
      </p:sp>
      <p:pic>
        <p:nvPicPr>
          <p:cNvPr id="4098" name="Picture 2" descr="[Lightning Bolt]">
            <a:extLst>
              <a:ext uri="{FF2B5EF4-FFF2-40B4-BE49-F238E27FC236}">
                <a16:creationId xmlns:a16="http://schemas.microsoft.com/office/drawing/2014/main" id="{64EF0AE9-17A3-E68D-3D92-5198C7D4D9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74638"/>
            <a:ext cx="6934200" cy="6103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92541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What is lightning?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46824"/>
            <a:ext cx="8229600" cy="5230176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sz="4000" b="1" dirty="0"/>
              <a:t>Massive static discharge</a:t>
            </a:r>
          </a:p>
          <a:p>
            <a:pPr>
              <a:buNone/>
            </a:pPr>
            <a:r>
              <a:rPr lang="en-US" sz="4000" b="1" dirty="0"/>
              <a:t>Neither AC nor DC – it’s a </a:t>
            </a:r>
            <a:r>
              <a:rPr lang="en-US" sz="4000" b="1" i="1" dirty="0">
                <a:solidFill>
                  <a:srgbClr val="FF0000"/>
                </a:solidFill>
              </a:rPr>
              <a:t>transient</a:t>
            </a:r>
          </a:p>
          <a:p>
            <a:pPr>
              <a:buNone/>
            </a:pPr>
            <a:endParaRPr lang="en-US" sz="4000" b="1" dirty="0"/>
          </a:p>
          <a:p>
            <a:pPr>
              <a:buNone/>
            </a:pPr>
            <a:endParaRPr lang="en-US" sz="4000" b="1" dirty="0"/>
          </a:p>
          <a:p>
            <a:pPr>
              <a:buNone/>
            </a:pPr>
            <a:endParaRPr lang="en-US" sz="4000" b="1" dirty="0"/>
          </a:p>
          <a:p>
            <a:pPr>
              <a:buNone/>
            </a:pPr>
            <a:endParaRPr lang="en-US" sz="4000" b="1" dirty="0"/>
          </a:p>
          <a:p>
            <a:pPr>
              <a:buNone/>
            </a:pPr>
            <a:endParaRPr lang="en-US" sz="4000" b="1" dirty="0"/>
          </a:p>
          <a:p>
            <a:pPr>
              <a:buNone/>
            </a:pPr>
            <a:r>
              <a:rPr lang="en-US" sz="4000" b="1" dirty="0"/>
              <a:t>Multiple bursts of electrical energy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© 2025 Noji Ratzlaff</a:t>
            </a:r>
          </a:p>
        </p:txBody>
      </p:sp>
      <p:pic>
        <p:nvPicPr>
          <p:cNvPr id="1026" name="Picture 2" descr="[Lightning Transient Pulse]">
            <a:extLst>
              <a:ext uri="{FF2B5EF4-FFF2-40B4-BE49-F238E27FC236}">
                <a16:creationId xmlns:a16="http://schemas.microsoft.com/office/drawing/2014/main" id="{BBC45115-CD61-1F0D-48AA-86B08EF5E8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2387" y="2389824"/>
            <a:ext cx="5319663" cy="3221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What is static electricity?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6019800" cy="39163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4400" b="1" dirty="0"/>
              <a:t>Free electrons</a:t>
            </a:r>
          </a:p>
          <a:p>
            <a:pPr>
              <a:buNone/>
            </a:pPr>
            <a:r>
              <a:rPr lang="en-US" sz="4400" b="1" dirty="0"/>
              <a:t>Flow of electrons</a:t>
            </a:r>
          </a:p>
          <a:p>
            <a:pPr>
              <a:buNone/>
            </a:pPr>
            <a:r>
              <a:rPr lang="en-US" sz="4400" b="1" dirty="0"/>
              <a:t>Lots of electrons</a:t>
            </a:r>
          </a:p>
          <a:p>
            <a:pPr>
              <a:buNone/>
            </a:pPr>
            <a:r>
              <a:rPr lang="en-US" sz="4400" b="1" dirty="0"/>
              <a:t>Electrical energy</a:t>
            </a:r>
          </a:p>
          <a:p>
            <a:pPr>
              <a:buNone/>
            </a:pPr>
            <a:r>
              <a:rPr lang="en-US" sz="4400" b="1" dirty="0"/>
              <a:t>Atomic conduction band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© 2025 Noji Ratzlaff</a:t>
            </a:r>
          </a:p>
        </p:txBody>
      </p:sp>
      <p:pic>
        <p:nvPicPr>
          <p:cNvPr id="7" name="Picture 6" descr="A finger pressing a key to a door knob&#10;&#10;Description automatically generated">
            <a:extLst>
              <a:ext uri="{FF2B5EF4-FFF2-40B4-BE49-F238E27FC236}">
                <a16:creationId xmlns:a16="http://schemas.microsoft.com/office/drawing/2014/main" id="{B8BADF45-BC61-5E6C-8440-7A736533BC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071"/>
          <a:stretch/>
        </p:blipFill>
        <p:spPr>
          <a:xfrm>
            <a:off x="5029200" y="1417638"/>
            <a:ext cx="3886200" cy="3412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234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How static is generated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36416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/>
              <a:t>Free electrons accumulate</a:t>
            </a:r>
          </a:p>
          <a:p>
            <a:pPr>
              <a:buNone/>
            </a:pPr>
            <a:r>
              <a:rPr lang="en-US" b="1" dirty="0"/>
              <a:t>Proximity, not friction collects static charges</a:t>
            </a:r>
          </a:p>
          <a:p>
            <a:pPr>
              <a:buNone/>
            </a:pPr>
            <a:r>
              <a:rPr lang="en-US" b="1" dirty="0"/>
              <a:t>Spark created by conductive air that’s ionized by the electric field</a:t>
            </a:r>
          </a:p>
          <a:p>
            <a:pPr>
              <a:buNone/>
            </a:pPr>
            <a:endParaRPr lang="en-US" b="1" dirty="0"/>
          </a:p>
          <a:p>
            <a:pPr>
              <a:buNone/>
            </a:pPr>
            <a:endParaRPr lang="en-US" b="1" dirty="0"/>
          </a:p>
          <a:p>
            <a:pPr>
              <a:buNone/>
            </a:pPr>
            <a:endParaRPr lang="en-US" b="1" dirty="0"/>
          </a:p>
          <a:p>
            <a:pPr>
              <a:buNone/>
            </a:pPr>
            <a:endParaRPr lang="en-US" b="1" dirty="0"/>
          </a:p>
          <a:p>
            <a:pPr>
              <a:buNone/>
            </a:pPr>
            <a:r>
              <a:rPr lang="en-US" b="1" dirty="0"/>
              <a:t>At STP, electrical energy arcs at ~3000 V/mm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© 2025 Noji Ratzlaff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A55F6DE9-30DB-38FC-7A28-2F0897224C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3254652"/>
            <a:ext cx="3352800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Atmospheric static discharge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/>
              <a:t>Accumulation of charge results in electric potential difference</a:t>
            </a:r>
          </a:p>
          <a:p>
            <a:pPr>
              <a:buNone/>
            </a:pPr>
            <a:r>
              <a:rPr lang="en-US" b="1" dirty="0"/>
              <a:t>Air between the different potential locations ionize</a:t>
            </a:r>
          </a:p>
          <a:p>
            <a:pPr>
              <a:buNone/>
            </a:pPr>
            <a:r>
              <a:rPr lang="en-US" b="1" dirty="0"/>
              <a:t>The air tends to ionize in “clumps” or sections, called </a:t>
            </a:r>
            <a:r>
              <a:rPr lang="en-US" b="1" i="1" dirty="0">
                <a:solidFill>
                  <a:srgbClr val="FF0000"/>
                </a:solidFill>
              </a:rPr>
              <a:t>leaders</a:t>
            </a:r>
          </a:p>
          <a:p>
            <a:pPr>
              <a:buNone/>
            </a:pPr>
            <a:r>
              <a:rPr lang="en-US" b="1" dirty="0"/>
              <a:t>Once the path is formed, the charges start flowing and energy is transferred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© 2025 Noji Ratzlaff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US" b="1" dirty="0"/>
              <a:t>Lightning behavior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143000"/>
            <a:ext cx="8382000" cy="5334000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en-US" b="1" dirty="0"/>
              <a:t>Many reports of odd or unpredictable behavior</a:t>
            </a:r>
          </a:p>
          <a:p>
            <a:pPr>
              <a:buNone/>
            </a:pPr>
            <a:r>
              <a:rPr lang="en-US" b="1" dirty="0"/>
              <a:t>Lightning doesn’t seem to follow the rules</a:t>
            </a:r>
          </a:p>
          <a:p>
            <a:pPr>
              <a:buNone/>
            </a:pPr>
            <a:r>
              <a:rPr lang="en-US" b="1" dirty="0"/>
              <a:t>Rest assured, </a:t>
            </a:r>
            <a:r>
              <a:rPr lang="en-US" b="1" i="1" dirty="0">
                <a:solidFill>
                  <a:srgbClr val="FF0000"/>
                </a:solidFill>
              </a:rPr>
              <a:t>lightning obeys the laws of physics</a:t>
            </a:r>
          </a:p>
          <a:p>
            <a:pPr>
              <a:buNone/>
            </a:pPr>
            <a:r>
              <a:rPr lang="en-US" b="1" dirty="0"/>
              <a:t>Then why would lightning take the path of greater resistance?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/>
              <a:t>Kirchoff’s Current Law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/>
              <a:t>Because what might seem like least resistance to us might not actually be the least</a:t>
            </a:r>
          </a:p>
          <a:p>
            <a:pPr marL="347472" indent="-457200">
              <a:buNone/>
            </a:pPr>
            <a:r>
              <a:rPr lang="en-US" b="1" i="1" dirty="0"/>
              <a:t>Like all electricity, </a:t>
            </a:r>
            <a:r>
              <a:rPr lang="en-US" b="1" i="1" dirty="0">
                <a:solidFill>
                  <a:srgbClr val="FF0000"/>
                </a:solidFill>
              </a:rPr>
              <a:t>lightning follows all paths, inversely proportional to the path impedance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© 2025 Noji Ratzlaff</a:t>
            </a:r>
          </a:p>
        </p:txBody>
      </p:sp>
    </p:spTree>
    <p:extLst>
      <p:ext uri="{BB962C8B-B14F-4D97-AF65-F5344CB8AC3E}">
        <p14:creationId xmlns:p14="http://schemas.microsoft.com/office/powerpoint/2010/main" val="2812604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48D9F7-0C78-5E01-20FA-A805E071AB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E38531-3B00-14A1-56D0-EE124F826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US" b="1" dirty="0"/>
              <a:t>High-frequency components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561A6F-5B2C-9401-C622-12A2242DB6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143000"/>
            <a:ext cx="8382000" cy="53340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b="1" dirty="0"/>
              <a:t>Lightning is made of not just one, but numerous transient pulses</a:t>
            </a:r>
          </a:p>
          <a:p>
            <a:pPr>
              <a:buNone/>
            </a:pPr>
            <a:r>
              <a:rPr lang="en-US" b="1" dirty="0"/>
              <a:t>Many of these pulses have high-frequency components</a:t>
            </a:r>
          </a:p>
          <a:p>
            <a:pPr>
              <a:buNone/>
            </a:pPr>
            <a:r>
              <a:rPr lang="en-US" b="1" dirty="0"/>
              <a:t>High frequency components in conductors result in </a:t>
            </a:r>
            <a:r>
              <a:rPr lang="en-US" b="1" i="1" dirty="0">
                <a:solidFill>
                  <a:srgbClr val="FF0000"/>
                </a:solidFill>
              </a:rPr>
              <a:t>skin effect</a:t>
            </a:r>
          </a:p>
          <a:p>
            <a:pPr>
              <a:buNone/>
            </a:pPr>
            <a:r>
              <a:rPr lang="en-US" b="1" dirty="0"/>
              <a:t>Skin effect results in less conductor cross-section through which current can flow</a:t>
            </a:r>
          </a:p>
          <a:p>
            <a:pPr>
              <a:buNone/>
            </a:pPr>
            <a:r>
              <a:rPr lang="en-US" b="1" dirty="0"/>
              <a:t>Less conductor path results in higher conductor impedance</a:t>
            </a:r>
          </a:p>
          <a:p>
            <a:pPr marL="0" indent="0">
              <a:buNone/>
            </a:pPr>
            <a:r>
              <a:rPr lang="en-US" b="1" i="1" dirty="0"/>
              <a:t>If the impedance of one exposed conductor is high enough, much of the lightning current will often arc to another conductor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E5812E-2C5F-2612-80D6-63EC83ABD0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© 2025 Noji Ratzlaff</a:t>
            </a:r>
          </a:p>
        </p:txBody>
      </p:sp>
    </p:spTree>
    <p:extLst>
      <p:ext uri="{BB962C8B-B14F-4D97-AF65-F5344CB8AC3E}">
        <p14:creationId xmlns:p14="http://schemas.microsoft.com/office/powerpoint/2010/main" val="11516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Unplug or leave plugged in?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897437" cy="452596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b="1" dirty="0"/>
              <a:t>If you route your coax through a surge protector (“lightning arrester”), plugged or unplugged doesn’t matter</a:t>
            </a:r>
          </a:p>
          <a:p>
            <a:pPr>
              <a:buNone/>
            </a:pPr>
            <a:r>
              <a:rPr lang="en-US" b="1" dirty="0"/>
              <a:t>If you do not use a surge protector, unplugging is more dangerous than leaving it plugged in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© 2025 Noji Ratzlaff</a:t>
            </a:r>
          </a:p>
        </p:txBody>
      </p:sp>
      <p:pic>
        <p:nvPicPr>
          <p:cNvPr id="3074" name="Picture 2" descr="[Common Ground Point]">
            <a:extLst>
              <a:ext uri="{FF2B5EF4-FFF2-40B4-BE49-F238E27FC236}">
                <a16:creationId xmlns:a16="http://schemas.microsoft.com/office/drawing/2014/main" id="{C355983F-7DBD-606D-05A3-7475972E64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4637" y="1681908"/>
            <a:ext cx="3332163" cy="4444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6361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Direct strike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419600"/>
          </a:xfrm>
        </p:spPr>
        <p:txBody>
          <a:bodyPr/>
          <a:lstStyle/>
          <a:p>
            <a:pPr>
              <a:buNone/>
            </a:pPr>
            <a:r>
              <a:rPr lang="en-US" b="1" dirty="0"/>
              <a:t>Lightning “strikes” come in a variety of severities</a:t>
            </a:r>
          </a:p>
          <a:p>
            <a:pPr>
              <a:buNone/>
            </a:pPr>
            <a:r>
              <a:rPr lang="en-US" b="1" dirty="0"/>
              <a:t>If I scuff my shoes on the carpet and touch your nose, would you consider that spark </a:t>
            </a:r>
            <a:r>
              <a:rPr lang="en-US" b="1" i="1" dirty="0"/>
              <a:t>lightning</a:t>
            </a:r>
            <a:r>
              <a:rPr lang="en-US" b="1" dirty="0"/>
              <a:t>? Why or why not?</a:t>
            </a:r>
          </a:p>
          <a:p>
            <a:pPr>
              <a:buNone/>
            </a:pPr>
            <a:r>
              <a:rPr lang="en-US" b="1" dirty="0"/>
              <a:t>If I pocketed a 10¢ piece of gum, am I a thief?</a:t>
            </a:r>
          </a:p>
          <a:p>
            <a:pPr>
              <a:buNone/>
            </a:pPr>
            <a:r>
              <a:rPr lang="en-US" b="1" dirty="0"/>
              <a:t>What if I pocketed a diamond necklace instead?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© 2025 Noji Ratzlaff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Comic Sans MS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282722</TotalTime>
  <Words>674</Words>
  <Application>Microsoft Office PowerPoint</Application>
  <PresentationFormat>On-screen Show (4:3)</PresentationFormat>
  <Paragraphs>103</Paragraphs>
  <Slides>14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Lightning Protection</vt:lpstr>
      <vt:lpstr>What is lightning?</vt:lpstr>
      <vt:lpstr>What is static electricity?</vt:lpstr>
      <vt:lpstr>How static is generated</vt:lpstr>
      <vt:lpstr>Atmospheric static discharge</vt:lpstr>
      <vt:lpstr>Lightning behavior</vt:lpstr>
      <vt:lpstr>High-frequency components</vt:lpstr>
      <vt:lpstr>Unplug or leave plugged in?</vt:lpstr>
      <vt:lpstr>Direct strike</vt:lpstr>
      <vt:lpstr>Popular lightning myths</vt:lpstr>
      <vt:lpstr>Popular lightning protection myths</vt:lpstr>
      <vt:lpstr>Equipment lightning protection</vt:lpstr>
      <vt:lpstr>Personal lightning protection</vt:lpstr>
      <vt:lpstr>PowerPoint Presentation</vt:lpstr>
    </vt:vector>
  </TitlesOfParts>
  <LinksUpToDate>false</LinksUpToDate>
  <SharedDoc>false</SharedDoc>
  <HyperlinkBase>https://noji.com/hamradio/pdf-ppt/noji/Noji-PPT-Lightning-Protection.pptx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Lightning Protection</dc:title>
  <dc:subject>Lightning</dc:subject>
  <dc:creator>Noji Ratzlaff</dc:creator>
  <cp:keywords>Ham, Amateur, Radio</cp:keywords>
  <cp:lastModifiedBy>Noji Ratzlaff</cp:lastModifiedBy>
  <cp:revision>3770</cp:revision>
  <dcterms:created xsi:type="dcterms:W3CDTF">2013-11-13T03:34:06Z</dcterms:created>
  <dcterms:modified xsi:type="dcterms:W3CDTF">2025-01-03T00:20:47Z</dcterms:modified>
  <cp:category>Ham Radio</cp:category>
</cp:coreProperties>
</file>